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67" r:id="rId15"/>
    <p:sldId id="271" r:id="rId16"/>
    <p:sldId id="272" r:id="rId17"/>
    <p:sldId id="273" r:id="rId18"/>
    <p:sldId id="274" r:id="rId19"/>
    <p:sldId id="275"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E19303-BEA4-F792-34C3-4690E1821A1A}" v="1467" dt="2020-11-26T15:01:49.698"/>
    <p1510:client id="{D151DF5F-8E66-4AB5-9B1C-82E37E14C902}" v="763" dt="2020-11-26T13:50:14.694"/>
    <p1510:client id="{D19855F7-FB6B-8010-9A98-B58288A4FE69}" v="3" dt="2020-11-26T15:07:26.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22.02.2021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22.02.2021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22.02.2021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22.02.2021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6.xml"/><Relationship Id="rId5" Type="http://schemas.openxmlformats.org/officeDocument/2006/relationships/image" Target="../media/image26.sv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 Id="rId5" Type="http://schemas.openxmlformats.org/officeDocument/2006/relationships/image" Target="../media/image10.sv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7">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5">
            <a:extLst>
              <a:ext uri="{FF2B5EF4-FFF2-40B4-BE49-F238E27FC236}">
                <a16:creationId xmlns:a16="http://schemas.microsoft.com/office/drawing/2014/main" id="{F6285A5F-6712-47A0-8A11-F0DFF60D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5"/>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Shape 11">
            <a:extLst>
              <a:ext uri="{FF2B5EF4-FFF2-40B4-BE49-F238E27FC236}">
                <a16:creationId xmlns:a16="http://schemas.microsoft.com/office/drawing/2014/main" id="{FA6F8ABB-6C5D-4349-9E1B-198D1ABFA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13">
            <a:extLst>
              <a:ext uri="{FF2B5EF4-FFF2-40B4-BE49-F238E27FC236}">
                <a16:creationId xmlns:a16="http://schemas.microsoft.com/office/drawing/2014/main" id="{B971ABA8-4CDB-4EEE-8C48-AA4FDB6507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title"/>
          </p:nvPr>
        </p:nvSpPr>
        <p:spPr>
          <a:xfrm>
            <a:off x="880281" y="2961564"/>
            <a:ext cx="5124734" cy="3268639"/>
          </a:xfrm>
        </p:spPr>
        <p:txBody>
          <a:bodyPr vert="horz" lIns="91440" tIns="45720" rIns="91440" bIns="45720" rtlCol="0" anchor="ctr">
            <a:normAutofit/>
          </a:bodyPr>
          <a:lstStyle/>
          <a:p>
            <a:r>
              <a:rPr lang="en-US" sz="4800">
                <a:solidFill>
                  <a:schemeClr val="bg1"/>
                </a:solidFill>
                <a:highlight>
                  <a:srgbClr val="000000"/>
                </a:highlight>
                <a:latin typeface="Biome Light"/>
                <a:cs typeface="Calibri Light"/>
              </a:rPr>
              <a:t>INFRADŹWIĘKI I</a:t>
            </a:r>
            <a:br>
              <a:rPr lang="en-US" sz="4800">
                <a:highlight>
                  <a:srgbClr val="000000"/>
                </a:highlight>
                <a:latin typeface="Biome Light"/>
                <a:cs typeface="Calibri Light"/>
              </a:rPr>
            </a:br>
            <a:r>
              <a:rPr lang="en-US" sz="4800">
                <a:solidFill>
                  <a:schemeClr val="bg1"/>
                </a:solidFill>
                <a:highlight>
                  <a:srgbClr val="000000"/>
                </a:highlight>
                <a:latin typeface="Biome Light"/>
                <a:cs typeface="Calibri Light"/>
              </a:rPr>
              <a:t>ULTRADŻWIĘKI</a:t>
            </a:r>
            <a:endParaRPr lang="en-US" sz="4800" kern="1200">
              <a:solidFill>
                <a:schemeClr val="bg1"/>
              </a:solidFill>
              <a:highlight>
                <a:srgbClr val="000000"/>
              </a:highlight>
              <a:latin typeface="+mj-lt"/>
              <a:cs typeface="Calibri Light"/>
            </a:endParaRPr>
          </a:p>
        </p:txBody>
      </p:sp>
      <p:sp>
        <p:nvSpPr>
          <p:cNvPr id="3" name="Podtytuł 2"/>
          <p:cNvSpPr>
            <a:spLocks noGrp="1"/>
          </p:cNvSpPr>
          <p:nvPr>
            <p:ph type="body" idx="1"/>
          </p:nvPr>
        </p:nvSpPr>
        <p:spPr>
          <a:xfrm>
            <a:off x="6304333" y="1340553"/>
            <a:ext cx="2223009" cy="1200095"/>
          </a:xfrm>
        </p:spPr>
        <p:txBody>
          <a:bodyPr vert="horz" lIns="91440" tIns="45720" rIns="91440" bIns="45720" rtlCol="0" anchor="ctr">
            <a:normAutofit/>
          </a:bodyPr>
          <a:lstStyle/>
          <a:p>
            <a:pPr algn="ctr"/>
            <a:endParaRPr lang="en-US" sz="2400" kern="1200">
              <a:solidFill>
                <a:schemeClr val="bg1"/>
              </a:solidFill>
              <a:latin typeface="+mn-lt"/>
              <a:ea typeface="+mn-ea"/>
              <a:cs typeface="+mn-cs"/>
            </a:endParaRPr>
          </a:p>
        </p:txBody>
      </p:sp>
      <p:grpSp>
        <p:nvGrpSpPr>
          <p:cNvPr id="33" name="Group 15">
            <a:extLst>
              <a:ext uri="{FF2B5EF4-FFF2-40B4-BE49-F238E27FC236}">
                <a16:creationId xmlns:a16="http://schemas.microsoft.com/office/drawing/2014/main" id="{DAD463E1-6621-44B4-A995-C70A4631D3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34"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5"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1AD7BA8-1FBB-48D5-8B9D-B84E89134A27}"/>
              </a:ext>
            </a:extLst>
          </p:cNvPr>
          <p:cNvSpPr>
            <a:spLocks noGrp="1"/>
          </p:cNvSpPr>
          <p:nvPr>
            <p:ph type="title"/>
          </p:nvPr>
        </p:nvSpPr>
        <p:spPr>
          <a:xfrm>
            <a:off x="965199" y="851517"/>
            <a:ext cx="5130795" cy="1461778"/>
          </a:xfrm>
        </p:spPr>
        <p:txBody>
          <a:bodyPr vert="horz" lIns="91440" tIns="45720" rIns="91440" bIns="45720" rtlCol="0" anchor="ctr">
            <a:normAutofit/>
          </a:bodyPr>
          <a:lstStyle/>
          <a:p>
            <a:r>
              <a:rPr lang="en-US" sz="4000" b="1" kern="1200">
                <a:solidFill>
                  <a:schemeClr val="tx1"/>
                </a:solidFill>
                <a:highlight>
                  <a:srgbClr val="C0C0C0"/>
                </a:highlight>
                <a:latin typeface="+mj-lt"/>
                <a:ea typeface="+mj-ea"/>
                <a:cs typeface="+mj-cs"/>
              </a:rPr>
              <a:t>ULTRADŹWIĘKI - CO TO</a:t>
            </a:r>
          </a:p>
        </p:txBody>
      </p:sp>
      <p:sp>
        <p:nvSpPr>
          <p:cNvPr id="3" name="pole tekstowe 2">
            <a:extLst>
              <a:ext uri="{FF2B5EF4-FFF2-40B4-BE49-F238E27FC236}">
                <a16:creationId xmlns:a16="http://schemas.microsoft.com/office/drawing/2014/main" id="{F6902E2E-87DF-4298-9341-856B64019F28}"/>
              </a:ext>
            </a:extLst>
          </p:cNvPr>
          <p:cNvSpPr txBox="1"/>
          <p:nvPr/>
        </p:nvSpPr>
        <p:spPr>
          <a:xfrm>
            <a:off x="965200" y="2470248"/>
            <a:ext cx="4048344" cy="353623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800"/>
              <a:t> </a:t>
            </a:r>
            <a:r>
              <a:rPr lang="en-US" sz="2800" err="1"/>
              <a:t>fale</a:t>
            </a:r>
            <a:r>
              <a:rPr lang="en-US" sz="2800"/>
              <a:t> </a:t>
            </a:r>
            <a:r>
              <a:rPr lang="en-US" sz="2800" err="1"/>
              <a:t>dźwiękowe</a:t>
            </a:r>
            <a:r>
              <a:rPr lang="en-US" sz="2800"/>
              <a:t>, </a:t>
            </a:r>
            <a:r>
              <a:rPr lang="en-US" sz="2800" err="1"/>
              <a:t>których</a:t>
            </a:r>
            <a:r>
              <a:rPr lang="en-US" sz="2800"/>
              <a:t> </a:t>
            </a:r>
            <a:r>
              <a:rPr lang="en-US" sz="2800" err="1"/>
              <a:t>częstotliwść</a:t>
            </a:r>
            <a:r>
              <a:rPr lang="en-US" sz="2800"/>
              <a:t> jest </a:t>
            </a:r>
            <a:r>
              <a:rPr lang="en-US" sz="2800" err="1"/>
              <a:t>zbyt</a:t>
            </a:r>
            <a:r>
              <a:rPr lang="en-US" sz="2800"/>
              <a:t> </a:t>
            </a:r>
            <a:r>
              <a:rPr lang="en-US" sz="2800" err="1"/>
              <a:t>wysoka</a:t>
            </a:r>
            <a:r>
              <a:rPr lang="en-US" sz="2800"/>
              <a:t>, aby </a:t>
            </a:r>
            <a:r>
              <a:rPr lang="en-US" sz="2800" err="1"/>
              <a:t>usłyszał</a:t>
            </a:r>
            <a:r>
              <a:rPr lang="en-US" sz="2800"/>
              <a:t> je </a:t>
            </a:r>
            <a:r>
              <a:rPr lang="en-US" sz="2800" err="1"/>
              <a:t>człowiek</a:t>
            </a:r>
            <a:r>
              <a:rPr lang="en-US" sz="2800"/>
              <a:t>. Za </a:t>
            </a:r>
            <a:r>
              <a:rPr lang="en-US" sz="2800" err="1"/>
              <a:t>górną</a:t>
            </a:r>
            <a:r>
              <a:rPr lang="en-US" sz="2800"/>
              <a:t> </a:t>
            </a:r>
            <a:r>
              <a:rPr lang="en-US" sz="2800" err="1"/>
              <a:t>granicę</a:t>
            </a:r>
            <a:r>
              <a:rPr lang="en-US" sz="2800"/>
              <a:t> </a:t>
            </a:r>
            <a:r>
              <a:rPr lang="en-US" sz="2800" err="1"/>
              <a:t>słyszalnych</a:t>
            </a:r>
            <a:r>
              <a:rPr lang="en-US" sz="2800"/>
              <a:t> </a:t>
            </a:r>
            <a:r>
              <a:rPr lang="en-US" sz="2800" err="1"/>
              <a:t>częstotliwości</a:t>
            </a:r>
            <a:r>
              <a:rPr lang="en-US" sz="2800"/>
              <a:t>, </a:t>
            </a:r>
            <a:r>
              <a:rPr lang="en-US" sz="2800" err="1"/>
              <a:t>jednocześnie</a:t>
            </a:r>
            <a:r>
              <a:rPr lang="en-US" sz="2800"/>
              <a:t> </a:t>
            </a:r>
            <a:r>
              <a:rPr lang="en-US" sz="2800" err="1"/>
              <a:t>dolną</a:t>
            </a:r>
            <a:r>
              <a:rPr lang="en-US" sz="2800"/>
              <a:t> </a:t>
            </a:r>
            <a:r>
              <a:rPr lang="en-US" sz="2800" err="1"/>
              <a:t>granicę</a:t>
            </a:r>
            <a:r>
              <a:rPr lang="en-US" sz="2800"/>
              <a:t> </a:t>
            </a:r>
            <a:r>
              <a:rPr lang="en-US" sz="2800" err="1"/>
              <a:t>ultradźwięków</a:t>
            </a:r>
            <a:r>
              <a:rPr lang="en-US" sz="2800"/>
              <a:t>, </a:t>
            </a:r>
            <a:r>
              <a:rPr lang="en-US" sz="2800" err="1"/>
              <a:t>uważa</a:t>
            </a:r>
            <a:r>
              <a:rPr lang="en-US" sz="2800"/>
              <a:t> </a:t>
            </a:r>
            <a:r>
              <a:rPr lang="en-US" sz="2800" err="1"/>
              <a:t>się</a:t>
            </a:r>
            <a:r>
              <a:rPr lang="en-US" sz="2800"/>
              <a:t> </a:t>
            </a:r>
            <a:r>
              <a:rPr lang="en-US" sz="2800" err="1"/>
              <a:t>częstotliwość</a:t>
            </a:r>
            <a:r>
              <a:rPr lang="en-US" sz="2800"/>
              <a:t> 20 kHz.</a:t>
            </a:r>
            <a:endParaRPr lang="en-US" sz="2800">
              <a:cs typeface="Calibri"/>
            </a:endParaRPr>
          </a:p>
        </p:txBody>
      </p:sp>
      <p:sp>
        <p:nvSpPr>
          <p:cNvPr id="11" name="Freeform: Shape 10">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fika 4" descr="Dźwięk — średni">
            <a:extLst>
              <a:ext uri="{FF2B5EF4-FFF2-40B4-BE49-F238E27FC236}">
                <a16:creationId xmlns:a16="http://schemas.microsoft.com/office/drawing/2014/main" id="{71EE4BFB-10A1-418D-86CF-CEF1E054FF1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3038284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BDB3F7-35BD-424D-8797-6F80E4C689B9}"/>
              </a:ext>
            </a:extLst>
          </p:cNvPr>
          <p:cNvSpPr>
            <a:spLocks noGrp="1"/>
          </p:cNvSpPr>
          <p:nvPr>
            <p:ph type="title"/>
          </p:nvPr>
        </p:nvSpPr>
        <p:spPr>
          <a:xfrm>
            <a:off x="1286933" y="1327438"/>
            <a:ext cx="5595923" cy="1461778"/>
          </a:xfrm>
        </p:spPr>
        <p:txBody>
          <a:bodyPr vert="horz" lIns="91440" tIns="45720" rIns="91440" bIns="45720" rtlCol="0" anchor="b">
            <a:normAutofit/>
          </a:bodyPr>
          <a:lstStyle/>
          <a:p>
            <a:r>
              <a:rPr lang="en-US" b="1" kern="1200">
                <a:solidFill>
                  <a:schemeClr val="tx1"/>
                </a:solidFill>
                <a:highlight>
                  <a:srgbClr val="C0C0C0"/>
                </a:highlight>
                <a:latin typeface="+mj-lt"/>
                <a:ea typeface="+mj-ea"/>
                <a:cs typeface="+mj-cs"/>
              </a:rPr>
              <a:t>ZASTOSOWANIE ULTRADŹWIĘKÓW</a:t>
            </a:r>
          </a:p>
        </p:txBody>
      </p:sp>
      <p:sp>
        <p:nvSpPr>
          <p:cNvPr id="7" name="Freeform 5">
            <a:extLst>
              <a:ext uri="{FF2B5EF4-FFF2-40B4-BE49-F238E27FC236}">
                <a16:creationId xmlns:a16="http://schemas.microsoft.com/office/drawing/2014/main" id="{4300F7B2-2FBB-4B65-B588-633176602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25375" y="131153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8" name="Freeform 5">
            <a:extLst>
              <a:ext uri="{FF2B5EF4-FFF2-40B4-BE49-F238E27FC236}">
                <a16:creationId xmlns:a16="http://schemas.microsoft.com/office/drawing/2014/main" id="{EFA5A327-531A-495C-BCA7-27F04811A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703265" y="105971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 name="pole tekstowe 2">
            <a:extLst>
              <a:ext uri="{FF2B5EF4-FFF2-40B4-BE49-F238E27FC236}">
                <a16:creationId xmlns:a16="http://schemas.microsoft.com/office/drawing/2014/main" id="{1064458E-BDAC-408B-8B30-1C653C5BAA80}"/>
              </a:ext>
            </a:extLst>
          </p:cNvPr>
          <p:cNvSpPr txBox="1"/>
          <p:nvPr/>
        </p:nvSpPr>
        <p:spPr>
          <a:xfrm>
            <a:off x="1286934" y="2946169"/>
            <a:ext cx="5163106" cy="308887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800" err="1"/>
              <a:t>Ultradźwięki</a:t>
            </a:r>
            <a:r>
              <a:rPr lang="en-US" sz="2800"/>
              <a:t> </a:t>
            </a:r>
            <a:r>
              <a:rPr lang="en-US" sz="2800" err="1"/>
              <a:t>dzięki</a:t>
            </a:r>
            <a:r>
              <a:rPr lang="en-US" sz="2800"/>
              <a:t> </a:t>
            </a:r>
            <a:r>
              <a:rPr lang="en-US" sz="2800" err="1"/>
              <a:t>małej</a:t>
            </a:r>
            <a:r>
              <a:rPr lang="en-US" sz="2800"/>
              <a:t> </a:t>
            </a:r>
            <a:r>
              <a:rPr lang="en-US" sz="2800" err="1"/>
              <a:t>długości</a:t>
            </a:r>
            <a:r>
              <a:rPr lang="en-US" sz="2800"/>
              <a:t> </a:t>
            </a:r>
            <a:r>
              <a:rPr lang="en-US" sz="2800" err="1"/>
              <a:t>fali</a:t>
            </a:r>
            <a:r>
              <a:rPr lang="en-US" sz="2800"/>
              <a:t> </a:t>
            </a:r>
            <a:r>
              <a:rPr lang="en-US" sz="2800" err="1"/>
              <a:t>pozwalają</a:t>
            </a:r>
            <a:r>
              <a:rPr lang="en-US" sz="2800"/>
              <a:t> </a:t>
            </a:r>
            <a:r>
              <a:rPr lang="en-US" sz="2800" err="1"/>
              <a:t>na</a:t>
            </a:r>
            <a:r>
              <a:rPr lang="en-US" sz="2800"/>
              <a:t> </a:t>
            </a:r>
            <a:r>
              <a:rPr lang="en-US" sz="2800" err="1"/>
              <a:t>uzyskanie</a:t>
            </a:r>
            <a:r>
              <a:rPr lang="en-US" sz="2800"/>
              <a:t> </a:t>
            </a:r>
            <a:r>
              <a:rPr lang="en-US" sz="2800" err="1"/>
              <a:t>dokładnych</a:t>
            </a:r>
            <a:r>
              <a:rPr lang="en-US" sz="2800"/>
              <a:t> </a:t>
            </a:r>
            <a:r>
              <a:rPr lang="en-US" sz="2800" err="1"/>
              <a:t>obrazów</a:t>
            </a:r>
            <a:r>
              <a:rPr lang="en-US" sz="2800"/>
              <a:t> </a:t>
            </a:r>
            <a:r>
              <a:rPr lang="en-US" sz="2800" err="1"/>
              <a:t>przedmiotów</a:t>
            </a:r>
            <a:r>
              <a:rPr lang="en-US" sz="2800"/>
              <a:t>. </a:t>
            </a:r>
            <a:r>
              <a:rPr lang="en-US" sz="2800" err="1"/>
              <a:t>Urządzenie</a:t>
            </a:r>
            <a:r>
              <a:rPr lang="en-US" sz="2800"/>
              <a:t>, </a:t>
            </a:r>
            <a:r>
              <a:rPr lang="en-US" sz="2800" err="1"/>
              <a:t>które</a:t>
            </a:r>
            <a:r>
              <a:rPr lang="en-US" sz="2800"/>
              <a:t> </a:t>
            </a:r>
            <a:r>
              <a:rPr lang="en-US" sz="2800" err="1"/>
              <a:t>umożliwia</a:t>
            </a:r>
            <a:r>
              <a:rPr lang="en-US" sz="2800"/>
              <a:t> </a:t>
            </a:r>
            <a:r>
              <a:rPr lang="en-US" sz="2800" err="1"/>
              <a:t>obserwację</a:t>
            </a:r>
            <a:r>
              <a:rPr lang="en-US" sz="2800"/>
              <a:t> </a:t>
            </a:r>
            <a:r>
              <a:rPr lang="en-US" sz="2800" err="1"/>
              <a:t>głębin</a:t>
            </a:r>
            <a:r>
              <a:rPr lang="en-US" sz="2800"/>
              <a:t> </a:t>
            </a:r>
            <a:r>
              <a:rPr lang="en-US" sz="2800" err="1"/>
              <a:t>morskich</a:t>
            </a:r>
            <a:r>
              <a:rPr lang="en-US" sz="2800"/>
              <a:t> to sonar. </a:t>
            </a:r>
            <a:r>
              <a:rPr lang="en-US" sz="2800" err="1"/>
              <a:t>Jego</a:t>
            </a:r>
            <a:r>
              <a:rPr lang="en-US" sz="2800"/>
              <a:t> </a:t>
            </a:r>
            <a:r>
              <a:rPr lang="en-US" sz="2800" err="1"/>
              <a:t>zastosowanie</a:t>
            </a:r>
            <a:r>
              <a:rPr lang="en-US" sz="2800"/>
              <a:t> to </a:t>
            </a:r>
            <a:r>
              <a:rPr lang="en-US" sz="2800" err="1"/>
              <a:t>lokalizacja</a:t>
            </a:r>
            <a:r>
              <a:rPr lang="en-US" sz="2800"/>
              <a:t> </a:t>
            </a:r>
            <a:r>
              <a:rPr lang="en-US" sz="2800" err="1"/>
              <a:t>wszystkich</a:t>
            </a:r>
            <a:r>
              <a:rPr lang="en-US" sz="2800"/>
              <a:t> </a:t>
            </a:r>
            <a:r>
              <a:rPr lang="en-US" sz="2800" err="1"/>
              <a:t>obiektów</a:t>
            </a:r>
            <a:r>
              <a:rPr lang="en-US" sz="2800"/>
              <a:t> </a:t>
            </a:r>
            <a:r>
              <a:rPr lang="en-US" sz="2800" err="1"/>
              <a:t>zanurzonych</a:t>
            </a:r>
            <a:r>
              <a:rPr lang="en-US" sz="2800"/>
              <a:t> w </a:t>
            </a:r>
            <a:r>
              <a:rPr lang="en-US" sz="2800" err="1"/>
              <a:t>wodzie</a:t>
            </a:r>
            <a:r>
              <a:rPr lang="en-US" sz="2800"/>
              <a:t>.</a:t>
            </a:r>
            <a:endParaRPr lang="en-US" sz="2800">
              <a:cs typeface="Calibri"/>
            </a:endParaRPr>
          </a:p>
        </p:txBody>
      </p:sp>
      <p:sp>
        <p:nvSpPr>
          <p:cNvPr id="10" name="Freeform 5">
            <a:extLst>
              <a:ext uri="{FF2B5EF4-FFF2-40B4-BE49-F238E27FC236}">
                <a16:creationId xmlns:a16="http://schemas.microsoft.com/office/drawing/2014/main" id="{09C89D1D-8C73-4FE3-BB9A-0A66D0F9C2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82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4" name="Grafika 4" descr="Łódź podwodna">
            <a:extLst>
              <a:ext uri="{FF2B5EF4-FFF2-40B4-BE49-F238E27FC236}">
                <a16:creationId xmlns:a16="http://schemas.microsoft.com/office/drawing/2014/main" id="{AD0E2CC7-B604-472E-86CE-98B5BE5C8F5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47011" y="2422740"/>
            <a:ext cx="2560931" cy="2560931"/>
          </a:xfrm>
          <a:prstGeom prst="rect">
            <a:avLst/>
          </a:prstGeom>
        </p:spPr>
      </p:pic>
    </p:spTree>
    <p:extLst>
      <p:ext uri="{BB962C8B-B14F-4D97-AF65-F5344CB8AC3E}">
        <p14:creationId xmlns:p14="http://schemas.microsoft.com/office/powerpoint/2010/main" val="336635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6FD3B99-32DA-4048-B3C2-EC01E6D0F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C74482E-2E7A-40CD-99C9-7892C8AF9E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15165" cy="6858000"/>
          </a:xfrm>
          <a:custGeom>
            <a:avLst/>
            <a:gdLst>
              <a:gd name="connsiteX0" fmla="*/ 0 w 9415165"/>
              <a:gd name="connsiteY0" fmla="*/ 5940102 h 6858000"/>
              <a:gd name="connsiteX1" fmla="*/ 201903 w 9415165"/>
              <a:gd name="connsiteY1" fmla="*/ 5940608 h 6858000"/>
              <a:gd name="connsiteX2" fmla="*/ 1461907 w 9415165"/>
              <a:gd name="connsiteY2" fmla="*/ 5943766 h 6858000"/>
              <a:gd name="connsiteX3" fmla="*/ 1951874 w 9415165"/>
              <a:gd name="connsiteY3" fmla="*/ 6220822 h 6858000"/>
              <a:gd name="connsiteX4" fmla="*/ 2282833 w 9415165"/>
              <a:gd name="connsiteY4" fmla="*/ 6794059 h 6858000"/>
              <a:gd name="connsiteX5" fmla="*/ 2319750 w 9415165"/>
              <a:gd name="connsiteY5" fmla="*/ 6858000 h 6858000"/>
              <a:gd name="connsiteX6" fmla="*/ 0 w 9415165"/>
              <a:gd name="connsiteY6" fmla="*/ 6858000 h 6858000"/>
              <a:gd name="connsiteX7" fmla="*/ 751947 w 9415165"/>
              <a:gd name="connsiteY7" fmla="*/ 3830686 h 6858000"/>
              <a:gd name="connsiteX8" fmla="*/ 1719258 w 9415165"/>
              <a:gd name="connsiteY8" fmla="*/ 3833112 h 6858000"/>
              <a:gd name="connsiteX9" fmla="*/ 1869462 w 9415165"/>
              <a:gd name="connsiteY9" fmla="*/ 3918046 h 6858000"/>
              <a:gd name="connsiteX10" fmla="*/ 2354170 w 9415165"/>
              <a:gd name="connsiteY10" fmla="*/ 4757586 h 6858000"/>
              <a:gd name="connsiteX11" fmla="*/ 2353672 w 9415165"/>
              <a:gd name="connsiteY11" fmla="*/ 4931947 h 6858000"/>
              <a:gd name="connsiteX12" fmla="*/ 1871068 w 9415165"/>
              <a:gd name="connsiteY12" fmla="*/ 5769061 h 6858000"/>
              <a:gd name="connsiteX13" fmla="*/ 1722931 w 9415165"/>
              <a:gd name="connsiteY13" fmla="*/ 5854589 h 6858000"/>
              <a:gd name="connsiteX14" fmla="*/ 756668 w 9415165"/>
              <a:gd name="connsiteY14" fmla="*/ 5853977 h 6858000"/>
              <a:gd name="connsiteX15" fmla="*/ 605416 w 9415165"/>
              <a:gd name="connsiteY15" fmla="*/ 5767228 h 6858000"/>
              <a:gd name="connsiteX16" fmla="*/ 120708 w 9415165"/>
              <a:gd name="connsiteY16" fmla="*/ 4927690 h 6858000"/>
              <a:gd name="connsiteX17" fmla="*/ 122255 w 9415165"/>
              <a:gd name="connsiteY17" fmla="*/ 4755141 h 6858000"/>
              <a:gd name="connsiteX18" fmla="*/ 603810 w 9415165"/>
              <a:gd name="connsiteY18" fmla="*/ 3916214 h 6858000"/>
              <a:gd name="connsiteX19" fmla="*/ 751947 w 9415165"/>
              <a:gd name="connsiteY19" fmla="*/ 3830686 h 6858000"/>
              <a:gd name="connsiteX20" fmla="*/ 2140871 w 9415165"/>
              <a:gd name="connsiteY20" fmla="*/ 3416093 h 6858000"/>
              <a:gd name="connsiteX21" fmla="*/ 2485012 w 9415165"/>
              <a:gd name="connsiteY21" fmla="*/ 3416957 h 6858000"/>
              <a:gd name="connsiteX22" fmla="*/ 2538451 w 9415165"/>
              <a:gd name="connsiteY22" fmla="*/ 3447174 h 6858000"/>
              <a:gd name="connsiteX23" fmla="*/ 2710898 w 9415165"/>
              <a:gd name="connsiteY23" fmla="*/ 3745860 h 6858000"/>
              <a:gd name="connsiteX24" fmla="*/ 2710720 w 9415165"/>
              <a:gd name="connsiteY24" fmla="*/ 3807893 h 6858000"/>
              <a:gd name="connsiteX25" fmla="*/ 2539024 w 9415165"/>
              <a:gd name="connsiteY25" fmla="*/ 4105714 h 6858000"/>
              <a:gd name="connsiteX26" fmla="*/ 2486319 w 9415165"/>
              <a:gd name="connsiteY26" fmla="*/ 4136144 h 6858000"/>
              <a:gd name="connsiteX27" fmla="*/ 2142549 w 9415165"/>
              <a:gd name="connsiteY27" fmla="*/ 4135926 h 6858000"/>
              <a:gd name="connsiteX28" fmla="*/ 2088738 w 9415165"/>
              <a:gd name="connsiteY28" fmla="*/ 4105063 h 6858000"/>
              <a:gd name="connsiteX29" fmla="*/ 1916292 w 9415165"/>
              <a:gd name="connsiteY29" fmla="*/ 3806378 h 6858000"/>
              <a:gd name="connsiteX30" fmla="*/ 1916843 w 9415165"/>
              <a:gd name="connsiteY30" fmla="*/ 3744990 h 6858000"/>
              <a:gd name="connsiteX31" fmla="*/ 2088166 w 9415165"/>
              <a:gd name="connsiteY31" fmla="*/ 3446523 h 6858000"/>
              <a:gd name="connsiteX32" fmla="*/ 2140871 w 9415165"/>
              <a:gd name="connsiteY32" fmla="*/ 3416093 h 6858000"/>
              <a:gd name="connsiteX33" fmla="*/ 2309207 w 9415165"/>
              <a:gd name="connsiteY33" fmla="*/ 2943824 h 6858000"/>
              <a:gd name="connsiteX34" fmla="*/ 2490927 w 9415165"/>
              <a:gd name="connsiteY34" fmla="*/ 2944279 h 6858000"/>
              <a:gd name="connsiteX35" fmla="*/ 2519144 w 9415165"/>
              <a:gd name="connsiteY35" fmla="*/ 2960236 h 6858000"/>
              <a:gd name="connsiteX36" fmla="*/ 2610202 w 9415165"/>
              <a:gd name="connsiteY36" fmla="*/ 3117952 h 6858000"/>
              <a:gd name="connsiteX37" fmla="*/ 2610107 w 9415165"/>
              <a:gd name="connsiteY37" fmla="*/ 3150708 h 6858000"/>
              <a:gd name="connsiteX38" fmla="*/ 2519446 w 9415165"/>
              <a:gd name="connsiteY38" fmla="*/ 3307968 h 6858000"/>
              <a:gd name="connsiteX39" fmla="*/ 2491617 w 9415165"/>
              <a:gd name="connsiteY39" fmla="*/ 3324035 h 6858000"/>
              <a:gd name="connsiteX40" fmla="*/ 2310094 w 9415165"/>
              <a:gd name="connsiteY40" fmla="*/ 3323920 h 6858000"/>
              <a:gd name="connsiteX41" fmla="*/ 2281679 w 9415165"/>
              <a:gd name="connsiteY41" fmla="*/ 3307623 h 6858000"/>
              <a:gd name="connsiteX42" fmla="*/ 2190623 w 9415165"/>
              <a:gd name="connsiteY42" fmla="*/ 3149908 h 6858000"/>
              <a:gd name="connsiteX43" fmla="*/ 2190913 w 9415165"/>
              <a:gd name="connsiteY43" fmla="*/ 3117492 h 6858000"/>
              <a:gd name="connsiteX44" fmla="*/ 2281378 w 9415165"/>
              <a:gd name="connsiteY44" fmla="*/ 2959891 h 6858000"/>
              <a:gd name="connsiteX45" fmla="*/ 2309207 w 9415165"/>
              <a:gd name="connsiteY45" fmla="*/ 2943824 h 6858000"/>
              <a:gd name="connsiteX46" fmla="*/ 4112874 w 9415165"/>
              <a:gd name="connsiteY46" fmla="*/ 2635904 h 6858000"/>
              <a:gd name="connsiteX47" fmla="*/ 7268230 w 9415165"/>
              <a:gd name="connsiteY47" fmla="*/ 2643815 h 6858000"/>
              <a:gd name="connsiteX48" fmla="*/ 7758196 w 9415165"/>
              <a:gd name="connsiteY48" fmla="*/ 2920870 h 6858000"/>
              <a:gd name="connsiteX49" fmla="*/ 9339309 w 9415165"/>
              <a:gd name="connsiteY49" fmla="*/ 5659439 h 6858000"/>
              <a:gd name="connsiteX50" fmla="*/ 9337678 w 9415165"/>
              <a:gd name="connsiteY50" fmla="*/ 6228205 h 6858000"/>
              <a:gd name="connsiteX51" fmla="*/ 9008157 w 9415165"/>
              <a:gd name="connsiteY51" fmla="*/ 6799787 h 6858000"/>
              <a:gd name="connsiteX52" fmla="*/ 8974598 w 9415165"/>
              <a:gd name="connsiteY52" fmla="*/ 6858000 h 6858000"/>
              <a:gd name="connsiteX53" fmla="*/ 2425403 w 9415165"/>
              <a:gd name="connsiteY53" fmla="*/ 6858000 h 6858000"/>
              <a:gd name="connsiteX54" fmla="*/ 2332089 w 9415165"/>
              <a:gd name="connsiteY54" fmla="*/ 6696379 h 6858000"/>
              <a:gd name="connsiteX55" fmla="*/ 2053773 w 9415165"/>
              <a:gd name="connsiteY55" fmla="*/ 6214321 h 6858000"/>
              <a:gd name="connsiteX56" fmla="*/ 2058819 w 9415165"/>
              <a:gd name="connsiteY56" fmla="*/ 5651469 h 6858000"/>
              <a:gd name="connsiteX57" fmla="*/ 3629647 w 9415165"/>
              <a:gd name="connsiteY57" fmla="*/ 2914896 h 6858000"/>
              <a:gd name="connsiteX58" fmla="*/ 4112874 w 9415165"/>
              <a:gd name="connsiteY58" fmla="*/ 2635904 h 6858000"/>
              <a:gd name="connsiteX59" fmla="*/ 688133 w 9415165"/>
              <a:gd name="connsiteY59" fmla="*/ 2474638 h 6858000"/>
              <a:gd name="connsiteX60" fmla="*/ 1287544 w 9415165"/>
              <a:gd name="connsiteY60" fmla="*/ 2476142 h 6858000"/>
              <a:gd name="connsiteX61" fmla="*/ 1380621 w 9415165"/>
              <a:gd name="connsiteY61" fmla="*/ 2528772 h 6858000"/>
              <a:gd name="connsiteX62" fmla="*/ 1680979 w 9415165"/>
              <a:gd name="connsiteY62" fmla="*/ 3049008 h 6858000"/>
              <a:gd name="connsiteX63" fmla="*/ 1680670 w 9415165"/>
              <a:gd name="connsiteY63" fmla="*/ 3157054 h 6858000"/>
              <a:gd name="connsiteX64" fmla="*/ 1381617 w 9415165"/>
              <a:gd name="connsiteY64" fmla="*/ 3675787 h 6858000"/>
              <a:gd name="connsiteX65" fmla="*/ 1289821 w 9415165"/>
              <a:gd name="connsiteY65" fmla="*/ 3728785 h 6858000"/>
              <a:gd name="connsiteX66" fmla="*/ 691058 w 9415165"/>
              <a:gd name="connsiteY66" fmla="*/ 3728407 h 6858000"/>
              <a:gd name="connsiteX67" fmla="*/ 597332 w 9415165"/>
              <a:gd name="connsiteY67" fmla="*/ 3674651 h 6858000"/>
              <a:gd name="connsiteX68" fmla="*/ 296974 w 9415165"/>
              <a:gd name="connsiteY68" fmla="*/ 3154416 h 6858000"/>
              <a:gd name="connsiteX69" fmla="*/ 297933 w 9415165"/>
              <a:gd name="connsiteY69" fmla="*/ 3047494 h 6858000"/>
              <a:gd name="connsiteX70" fmla="*/ 596337 w 9415165"/>
              <a:gd name="connsiteY70" fmla="*/ 2527637 h 6858000"/>
              <a:gd name="connsiteX71" fmla="*/ 688133 w 9415165"/>
              <a:gd name="connsiteY71" fmla="*/ 2474638 h 6858000"/>
              <a:gd name="connsiteX72" fmla="*/ 2732571 w 9415165"/>
              <a:gd name="connsiteY72" fmla="*/ 2020011 h 6858000"/>
              <a:gd name="connsiteX73" fmla="*/ 3236024 w 9415165"/>
              <a:gd name="connsiteY73" fmla="*/ 2021272 h 6858000"/>
              <a:gd name="connsiteX74" fmla="*/ 3314200 w 9415165"/>
              <a:gd name="connsiteY74" fmla="*/ 2065479 h 6858000"/>
              <a:gd name="connsiteX75" fmla="*/ 3566473 w 9415165"/>
              <a:gd name="connsiteY75" fmla="*/ 2502430 h 6858000"/>
              <a:gd name="connsiteX76" fmla="*/ 3566214 w 9415165"/>
              <a:gd name="connsiteY76" fmla="*/ 2593179 h 6858000"/>
              <a:gd name="connsiteX77" fmla="*/ 3315036 w 9415165"/>
              <a:gd name="connsiteY77" fmla="*/ 3028868 h 6858000"/>
              <a:gd name="connsiteX78" fmla="*/ 3237935 w 9415165"/>
              <a:gd name="connsiteY78" fmla="*/ 3073382 h 6858000"/>
              <a:gd name="connsiteX79" fmla="*/ 2735028 w 9415165"/>
              <a:gd name="connsiteY79" fmla="*/ 3073064 h 6858000"/>
              <a:gd name="connsiteX80" fmla="*/ 2656307 w 9415165"/>
              <a:gd name="connsiteY80" fmla="*/ 3027915 h 6858000"/>
              <a:gd name="connsiteX81" fmla="*/ 2404033 w 9415165"/>
              <a:gd name="connsiteY81" fmla="*/ 2590963 h 6858000"/>
              <a:gd name="connsiteX82" fmla="*/ 2404839 w 9415165"/>
              <a:gd name="connsiteY82" fmla="*/ 2501157 h 6858000"/>
              <a:gd name="connsiteX83" fmla="*/ 2655471 w 9415165"/>
              <a:gd name="connsiteY83" fmla="*/ 2064525 h 6858000"/>
              <a:gd name="connsiteX84" fmla="*/ 2732571 w 9415165"/>
              <a:gd name="connsiteY84" fmla="*/ 2020011 h 6858000"/>
              <a:gd name="connsiteX85" fmla="*/ 3662925 w 9415165"/>
              <a:gd name="connsiteY85" fmla="*/ 0 h 6858000"/>
              <a:gd name="connsiteX86" fmla="*/ 5336547 w 9415165"/>
              <a:gd name="connsiteY86" fmla="*/ 0 h 6858000"/>
              <a:gd name="connsiteX87" fmla="*/ 5342959 w 9415165"/>
              <a:gd name="connsiteY87" fmla="*/ 11106 h 6858000"/>
              <a:gd name="connsiteX88" fmla="*/ 5970700 w 9415165"/>
              <a:gd name="connsiteY88" fmla="*/ 1098387 h 6858000"/>
              <a:gd name="connsiteX89" fmla="*/ 5970044 w 9415165"/>
              <a:gd name="connsiteY89" fmla="*/ 1327785 h 6858000"/>
              <a:gd name="connsiteX90" fmla="*/ 5335110 w 9415165"/>
              <a:gd name="connsiteY90" fmla="*/ 2429135 h 6858000"/>
              <a:gd name="connsiteX91" fmla="*/ 5140211 w 9415165"/>
              <a:gd name="connsiteY91" fmla="*/ 2541659 h 6858000"/>
              <a:gd name="connsiteX92" fmla="*/ 3868947 w 9415165"/>
              <a:gd name="connsiteY92" fmla="*/ 2540855 h 6858000"/>
              <a:gd name="connsiteX93" fmla="*/ 3669952 w 9415165"/>
              <a:gd name="connsiteY93" fmla="*/ 2426726 h 6858000"/>
              <a:gd name="connsiteX94" fmla="*/ 3032246 w 9415165"/>
              <a:gd name="connsiteY94" fmla="*/ 1322186 h 6858000"/>
              <a:gd name="connsiteX95" fmla="*/ 3034282 w 9415165"/>
              <a:gd name="connsiteY95" fmla="*/ 1095172 h 6858000"/>
              <a:gd name="connsiteX96" fmla="*/ 3556318 w 9415165"/>
              <a:gd name="connsiteY96" fmla="*/ 18572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9415165" h="685800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FBB1362E-4699-426B-8D02-4F7CE6DA93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9039" y="1090549"/>
            <a:ext cx="5581001" cy="4278755"/>
            <a:chOff x="6169039" y="142050"/>
            <a:chExt cx="5581001" cy="4278755"/>
          </a:xfrm>
        </p:grpSpPr>
        <p:sp>
          <p:nvSpPr>
            <p:cNvPr id="15" name="Freeform: Shape 14">
              <a:extLst>
                <a:ext uri="{FF2B5EF4-FFF2-40B4-BE49-F238E27FC236}">
                  <a16:creationId xmlns:a16="http://schemas.microsoft.com/office/drawing/2014/main" id="{BEFB93E7-8C93-4FE1-953B-9F55FCCE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820162" y="-509073"/>
              <a:ext cx="4278755" cy="5581001"/>
            </a:xfrm>
            <a:custGeom>
              <a:avLst/>
              <a:gdLst>
                <a:gd name="connsiteX0" fmla="*/ 4278755 w 4278755"/>
                <a:gd name="connsiteY0" fmla="*/ 309054 h 5581001"/>
                <a:gd name="connsiteX1" fmla="*/ 4278755 w 4278755"/>
                <a:gd name="connsiteY1" fmla="*/ 1005863 h 5581001"/>
                <a:gd name="connsiteX2" fmla="*/ 4278755 w 4278755"/>
                <a:gd name="connsiteY2" fmla="*/ 4575137 h 5581001"/>
                <a:gd name="connsiteX3" fmla="*/ 4278755 w 4278755"/>
                <a:gd name="connsiteY3" fmla="*/ 5271947 h 5581001"/>
                <a:gd name="connsiteX4" fmla="*/ 3969701 w 4278755"/>
                <a:gd name="connsiteY4" fmla="*/ 5581001 h 5581001"/>
                <a:gd name="connsiteX5" fmla="*/ 309054 w 4278755"/>
                <a:gd name="connsiteY5" fmla="*/ 5581001 h 5581001"/>
                <a:gd name="connsiteX6" fmla="*/ 0 w 4278755"/>
                <a:gd name="connsiteY6" fmla="*/ 5271946 h 5581001"/>
                <a:gd name="connsiteX7" fmla="*/ 0 w 4278755"/>
                <a:gd name="connsiteY7" fmla="*/ 4575136 h 5581001"/>
                <a:gd name="connsiteX8" fmla="*/ 0 w 4278755"/>
                <a:gd name="connsiteY8" fmla="*/ 1005863 h 5581001"/>
                <a:gd name="connsiteX9" fmla="*/ 0 w 4278755"/>
                <a:gd name="connsiteY9" fmla="*/ 309054 h 5581001"/>
                <a:gd name="connsiteX10" fmla="*/ 309054 w 4278755"/>
                <a:gd name="connsiteY10" fmla="*/ 0 h 5581001"/>
                <a:gd name="connsiteX11" fmla="*/ 3969701 w 4278755"/>
                <a:gd name="connsiteY11" fmla="*/ 0 h 5581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755" h="5581001">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B60422C-70D6-488F-8CE4-C3299AD795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902139" y="-425197"/>
              <a:ext cx="4114800" cy="5413248"/>
            </a:xfrm>
            <a:custGeom>
              <a:avLst/>
              <a:gdLst>
                <a:gd name="connsiteX0" fmla="*/ 4278755 w 4278755"/>
                <a:gd name="connsiteY0" fmla="*/ 309054 h 5581001"/>
                <a:gd name="connsiteX1" fmla="*/ 4278755 w 4278755"/>
                <a:gd name="connsiteY1" fmla="*/ 1005863 h 5581001"/>
                <a:gd name="connsiteX2" fmla="*/ 4278755 w 4278755"/>
                <a:gd name="connsiteY2" fmla="*/ 4575137 h 5581001"/>
                <a:gd name="connsiteX3" fmla="*/ 4278755 w 4278755"/>
                <a:gd name="connsiteY3" fmla="*/ 5271947 h 5581001"/>
                <a:gd name="connsiteX4" fmla="*/ 3969701 w 4278755"/>
                <a:gd name="connsiteY4" fmla="*/ 5581001 h 5581001"/>
                <a:gd name="connsiteX5" fmla="*/ 309054 w 4278755"/>
                <a:gd name="connsiteY5" fmla="*/ 5581001 h 5581001"/>
                <a:gd name="connsiteX6" fmla="*/ 0 w 4278755"/>
                <a:gd name="connsiteY6" fmla="*/ 5271946 h 5581001"/>
                <a:gd name="connsiteX7" fmla="*/ 0 w 4278755"/>
                <a:gd name="connsiteY7" fmla="*/ 4575136 h 5581001"/>
                <a:gd name="connsiteX8" fmla="*/ 0 w 4278755"/>
                <a:gd name="connsiteY8" fmla="*/ 1005863 h 5581001"/>
                <a:gd name="connsiteX9" fmla="*/ 0 w 4278755"/>
                <a:gd name="connsiteY9" fmla="*/ 309054 h 5581001"/>
                <a:gd name="connsiteX10" fmla="*/ 309054 w 4278755"/>
                <a:gd name="connsiteY10" fmla="*/ 0 h 5581001"/>
                <a:gd name="connsiteX11" fmla="*/ 3969701 w 4278755"/>
                <a:gd name="connsiteY11" fmla="*/ 0 h 5581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755" h="5581001">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pole tekstowe 4">
            <a:extLst>
              <a:ext uri="{FF2B5EF4-FFF2-40B4-BE49-F238E27FC236}">
                <a16:creationId xmlns:a16="http://schemas.microsoft.com/office/drawing/2014/main" id="{1C7B8B06-3C63-4229-8AE3-30BF01B5C96F}"/>
              </a:ext>
            </a:extLst>
          </p:cNvPr>
          <p:cNvSpPr txBox="1"/>
          <p:nvPr/>
        </p:nvSpPr>
        <p:spPr>
          <a:xfrm>
            <a:off x="6631713" y="1863520"/>
            <a:ext cx="4778006" cy="226193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800" err="1">
                <a:solidFill>
                  <a:schemeClr val="bg1"/>
                </a:solidFill>
              </a:rPr>
              <a:t>Jeżeli</a:t>
            </a:r>
            <a:r>
              <a:rPr lang="en-US" sz="2800">
                <a:solidFill>
                  <a:schemeClr val="bg1"/>
                </a:solidFill>
              </a:rPr>
              <a:t> </a:t>
            </a:r>
            <a:r>
              <a:rPr lang="en-US" sz="2800" err="1">
                <a:solidFill>
                  <a:schemeClr val="bg1"/>
                </a:solidFill>
              </a:rPr>
              <a:t>wykorzysta</a:t>
            </a:r>
            <a:r>
              <a:rPr lang="en-US" sz="2800">
                <a:solidFill>
                  <a:schemeClr val="bg1"/>
                </a:solidFill>
              </a:rPr>
              <a:t> </a:t>
            </a:r>
            <a:r>
              <a:rPr lang="en-US" sz="2800" err="1">
                <a:solidFill>
                  <a:schemeClr val="bg1"/>
                </a:solidFill>
              </a:rPr>
              <a:t>się</a:t>
            </a:r>
            <a:r>
              <a:rPr lang="en-US" sz="2800">
                <a:solidFill>
                  <a:schemeClr val="bg1"/>
                </a:solidFill>
              </a:rPr>
              <a:t> </a:t>
            </a:r>
            <a:r>
              <a:rPr lang="en-US" sz="2800" err="1">
                <a:solidFill>
                  <a:schemeClr val="bg1"/>
                </a:solidFill>
              </a:rPr>
              <a:t>silne</a:t>
            </a:r>
            <a:r>
              <a:rPr lang="en-US" sz="2800">
                <a:solidFill>
                  <a:schemeClr val="bg1"/>
                </a:solidFill>
              </a:rPr>
              <a:t> </a:t>
            </a:r>
            <a:r>
              <a:rPr lang="en-US" sz="2800" err="1">
                <a:solidFill>
                  <a:schemeClr val="bg1"/>
                </a:solidFill>
              </a:rPr>
              <a:t>źródło</a:t>
            </a:r>
            <a:r>
              <a:rPr lang="en-US" sz="2800">
                <a:solidFill>
                  <a:schemeClr val="bg1"/>
                </a:solidFill>
              </a:rPr>
              <a:t> </a:t>
            </a:r>
            <a:r>
              <a:rPr lang="en-US" sz="2800" err="1">
                <a:solidFill>
                  <a:schemeClr val="bg1"/>
                </a:solidFill>
              </a:rPr>
              <a:t>ultradźwięków</a:t>
            </a:r>
            <a:r>
              <a:rPr lang="en-US" sz="2800">
                <a:solidFill>
                  <a:schemeClr val="bg1"/>
                </a:solidFill>
              </a:rPr>
              <a:t>, to </a:t>
            </a:r>
            <a:r>
              <a:rPr lang="en-US" sz="2800" err="1">
                <a:solidFill>
                  <a:schemeClr val="bg1"/>
                </a:solidFill>
              </a:rPr>
              <a:t>mogą</a:t>
            </a:r>
            <a:r>
              <a:rPr lang="en-US" sz="2800">
                <a:solidFill>
                  <a:schemeClr val="bg1"/>
                </a:solidFill>
              </a:rPr>
              <a:t> one </a:t>
            </a:r>
            <a:r>
              <a:rPr lang="en-US" sz="2800" err="1">
                <a:solidFill>
                  <a:schemeClr val="bg1"/>
                </a:solidFill>
              </a:rPr>
              <a:t>niszczyć</a:t>
            </a:r>
            <a:r>
              <a:rPr lang="en-US" sz="2800">
                <a:solidFill>
                  <a:schemeClr val="bg1"/>
                </a:solidFill>
              </a:rPr>
              <a:t>, </a:t>
            </a:r>
            <a:r>
              <a:rPr lang="en-US" sz="2800" err="1">
                <a:solidFill>
                  <a:schemeClr val="bg1"/>
                </a:solidFill>
              </a:rPr>
              <a:t>rozgrzewać</a:t>
            </a:r>
            <a:r>
              <a:rPr lang="en-US" sz="2800">
                <a:solidFill>
                  <a:schemeClr val="bg1"/>
                </a:solidFill>
              </a:rPr>
              <a:t> </a:t>
            </a:r>
            <a:r>
              <a:rPr lang="en-US" sz="2800" err="1">
                <a:solidFill>
                  <a:schemeClr val="bg1"/>
                </a:solidFill>
              </a:rPr>
              <a:t>niektóre</a:t>
            </a:r>
            <a:r>
              <a:rPr lang="en-US" sz="2800">
                <a:solidFill>
                  <a:schemeClr val="bg1"/>
                </a:solidFill>
              </a:rPr>
              <a:t> </a:t>
            </a:r>
            <a:r>
              <a:rPr lang="en-US" sz="2800" err="1">
                <a:solidFill>
                  <a:schemeClr val="bg1"/>
                </a:solidFill>
              </a:rPr>
              <a:t>materiały</a:t>
            </a:r>
            <a:r>
              <a:rPr lang="en-US" sz="2800">
                <a:solidFill>
                  <a:schemeClr val="bg1"/>
                </a:solidFill>
              </a:rPr>
              <a:t>, co </a:t>
            </a:r>
            <a:r>
              <a:rPr lang="en-US" sz="2800" err="1">
                <a:solidFill>
                  <a:schemeClr val="bg1"/>
                </a:solidFill>
              </a:rPr>
              <a:t>pozwala</a:t>
            </a:r>
            <a:r>
              <a:rPr lang="en-US" sz="2800">
                <a:solidFill>
                  <a:schemeClr val="bg1"/>
                </a:solidFill>
              </a:rPr>
              <a:t> </a:t>
            </a:r>
            <a:r>
              <a:rPr lang="en-US" sz="2800" err="1">
                <a:solidFill>
                  <a:schemeClr val="bg1"/>
                </a:solidFill>
              </a:rPr>
              <a:t>na</a:t>
            </a:r>
            <a:r>
              <a:rPr lang="en-US" sz="2800">
                <a:solidFill>
                  <a:schemeClr val="bg1"/>
                </a:solidFill>
              </a:rPr>
              <a:t> </a:t>
            </a:r>
            <a:r>
              <a:rPr lang="en-US" sz="2800" err="1">
                <a:solidFill>
                  <a:schemeClr val="bg1"/>
                </a:solidFill>
              </a:rPr>
              <a:t>obróbkę</a:t>
            </a:r>
            <a:r>
              <a:rPr lang="en-US" sz="2800">
                <a:solidFill>
                  <a:schemeClr val="bg1"/>
                </a:solidFill>
              </a:rPr>
              <a:t> </a:t>
            </a:r>
            <a:r>
              <a:rPr lang="en-US" sz="2800" err="1">
                <a:solidFill>
                  <a:schemeClr val="bg1"/>
                </a:solidFill>
              </a:rPr>
              <a:t>powierzchniową</a:t>
            </a:r>
            <a:r>
              <a:rPr lang="en-US" sz="2800">
                <a:solidFill>
                  <a:schemeClr val="bg1"/>
                </a:solidFill>
              </a:rPr>
              <a:t> </a:t>
            </a:r>
            <a:r>
              <a:rPr lang="en-US" sz="2800" err="1">
                <a:solidFill>
                  <a:schemeClr val="bg1"/>
                </a:solidFill>
              </a:rPr>
              <a:t>wytwarzanych</a:t>
            </a:r>
            <a:r>
              <a:rPr lang="en-US" sz="2800">
                <a:solidFill>
                  <a:schemeClr val="bg1"/>
                </a:solidFill>
              </a:rPr>
              <a:t> </a:t>
            </a:r>
            <a:r>
              <a:rPr lang="en-US" sz="2800" err="1">
                <a:solidFill>
                  <a:schemeClr val="bg1"/>
                </a:solidFill>
              </a:rPr>
              <a:t>przedmiotów</a:t>
            </a:r>
            <a:endParaRPr lang="en-US" sz="2800">
              <a:solidFill>
                <a:schemeClr val="bg1"/>
              </a:solidFill>
              <a:cs typeface="Calibri"/>
            </a:endParaRPr>
          </a:p>
        </p:txBody>
      </p:sp>
      <p:sp>
        <p:nvSpPr>
          <p:cNvPr id="2" name="pole tekstowe 1">
            <a:extLst>
              <a:ext uri="{FF2B5EF4-FFF2-40B4-BE49-F238E27FC236}">
                <a16:creationId xmlns:a16="http://schemas.microsoft.com/office/drawing/2014/main" id="{9A2D0616-DE7A-4E03-944A-7963C83CC996}"/>
              </a:ext>
            </a:extLst>
          </p:cNvPr>
          <p:cNvSpPr txBox="1"/>
          <p:nvPr/>
        </p:nvSpPr>
        <p:spPr>
          <a:xfrm>
            <a:off x="439949" y="842514"/>
            <a:ext cx="5359879" cy="46012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pl-PL" sz="3200">
                <a:ea typeface="+mn-lt"/>
                <a:cs typeface="+mn-lt"/>
              </a:rPr>
              <a:t>Ultradźwięki znajdują także zastosowanie w medycynie. Za pomocą urządzenia generującego i rejestrującego fale ultradźwiękowe  można uzyskać obraz narządów wewnętrznych. </a:t>
            </a:r>
          </a:p>
          <a:p>
            <a:pPr>
              <a:spcAft>
                <a:spcPts val="600"/>
              </a:spcAft>
            </a:pPr>
            <a:r>
              <a:rPr lang="pl-PL" sz="3200">
                <a:cs typeface="Calibri"/>
              </a:rPr>
              <a:t>Lub np. W stomatologii</a:t>
            </a:r>
            <a:r>
              <a:rPr lang="pl-PL" sz="3200">
                <a:ea typeface="+mn-lt"/>
                <a:cs typeface="+mn-lt"/>
              </a:rPr>
              <a:t> do tzw. czyszczenia z kamienia.</a:t>
            </a:r>
            <a:endParaRPr lang="pl-PL" sz="3200">
              <a:cs typeface="Calibri"/>
            </a:endParaRPr>
          </a:p>
        </p:txBody>
      </p:sp>
    </p:spTree>
    <p:extLst>
      <p:ext uri="{BB962C8B-B14F-4D97-AF65-F5344CB8AC3E}">
        <p14:creationId xmlns:p14="http://schemas.microsoft.com/office/powerpoint/2010/main" val="285058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2DAFCA0-5F36-44B9-BA80-4AB5539F585D}"/>
              </a:ext>
            </a:extLst>
          </p:cNvPr>
          <p:cNvSpPr>
            <a:spLocks noGrp="1"/>
          </p:cNvSpPr>
          <p:nvPr>
            <p:ph type="title"/>
          </p:nvPr>
        </p:nvSpPr>
        <p:spPr>
          <a:xfrm>
            <a:off x="2849979" y="-2270323"/>
            <a:ext cx="6063319" cy="1945923"/>
          </a:xfrm>
        </p:spPr>
        <p:txBody>
          <a:bodyPr vert="horz" lIns="91440" tIns="45720" rIns="91440" bIns="45720" rtlCol="0" anchor="b">
            <a:normAutofit/>
          </a:bodyPr>
          <a:lstStyle/>
          <a:p>
            <a:endParaRPr lang="en-US" sz="2400" kern="1200">
              <a:latin typeface="+mj-lt"/>
              <a:cs typeface="Calibri Light"/>
            </a:endParaRPr>
          </a:p>
        </p:txBody>
      </p:sp>
      <p:sp>
        <p:nvSpPr>
          <p:cNvPr id="6" name="Freeform: Shape 9">
            <a:extLst>
              <a:ext uri="{FF2B5EF4-FFF2-40B4-BE49-F238E27FC236}">
                <a16:creationId xmlns:a16="http://schemas.microsoft.com/office/drawing/2014/main" id="{16D6FAA8-41A5-46EA-A8AB-E9D2754A6F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601" y="1073777"/>
            <a:ext cx="5623281" cy="4686943"/>
          </a:xfrm>
          <a:custGeom>
            <a:avLst/>
            <a:gdLst>
              <a:gd name="connsiteX0" fmla="*/ 2768595 w 4574113"/>
              <a:gd name="connsiteY0" fmla="*/ 2476119 h 3812472"/>
              <a:gd name="connsiteX1" fmla="*/ 3374676 w 4574113"/>
              <a:gd name="connsiteY1" fmla="*/ 2476119 h 3812472"/>
              <a:gd name="connsiteX2" fmla="*/ 3403209 w 4574113"/>
              <a:gd name="connsiteY2" fmla="*/ 2479909 h 3812472"/>
              <a:gd name="connsiteX3" fmla="*/ 3422833 w 4574113"/>
              <a:gd name="connsiteY3" fmla="*/ 2488137 h 3812472"/>
              <a:gd name="connsiteX4" fmla="*/ 3410840 w 4574113"/>
              <a:gd name="connsiteY4" fmla="*/ 2508879 h 3812472"/>
              <a:gd name="connsiteX5" fmla="*/ 2985934 w 4574113"/>
              <a:gd name="connsiteY5" fmla="*/ 3243764 h 3812472"/>
              <a:gd name="connsiteX6" fmla="*/ 2732784 w 4574113"/>
              <a:gd name="connsiteY6" fmla="*/ 3390890 h 3812472"/>
              <a:gd name="connsiteX7" fmla="*/ 2529297 w 4574113"/>
              <a:gd name="connsiteY7" fmla="*/ 3390890 h 3812472"/>
              <a:gd name="connsiteX8" fmla="*/ 2505559 w 4574113"/>
              <a:gd name="connsiteY8" fmla="*/ 3390890 h 3812472"/>
              <a:gd name="connsiteX9" fmla="*/ 2482907 w 4574113"/>
              <a:gd name="connsiteY9" fmla="*/ 3351884 h 3812472"/>
              <a:gd name="connsiteX10" fmla="*/ 2371959 w 4574113"/>
              <a:gd name="connsiteY10" fmla="*/ 3160822 h 3812472"/>
              <a:gd name="connsiteX11" fmla="*/ 2371959 w 4574113"/>
              <a:gd name="connsiteY11" fmla="*/ 3053878 h 3812472"/>
              <a:gd name="connsiteX12" fmla="*/ 2675654 w 4574113"/>
              <a:gd name="connsiteY12" fmla="*/ 2530895 h 3812472"/>
              <a:gd name="connsiteX13" fmla="*/ 2768595 w 4574113"/>
              <a:gd name="connsiteY13" fmla="*/ 2476119 h 3812472"/>
              <a:gd name="connsiteX14" fmla="*/ 3909778 w 4574113"/>
              <a:gd name="connsiteY14" fmla="*/ 676847 h 3812472"/>
              <a:gd name="connsiteX15" fmla="*/ 4305516 w 4574113"/>
              <a:gd name="connsiteY15" fmla="*/ 676847 h 3812472"/>
              <a:gd name="connsiteX16" fmla="*/ 4367056 w 4574113"/>
              <a:gd name="connsiteY16" fmla="*/ 712612 h 3812472"/>
              <a:gd name="connsiteX17" fmla="*/ 4564498 w 4574113"/>
              <a:gd name="connsiteY17" fmla="*/ 1054092 h 3812472"/>
              <a:gd name="connsiteX18" fmla="*/ 4564498 w 4574113"/>
              <a:gd name="connsiteY18" fmla="*/ 1123921 h 3812472"/>
              <a:gd name="connsiteX19" fmla="*/ 4367056 w 4574113"/>
              <a:gd name="connsiteY19" fmla="*/ 1465401 h 3812472"/>
              <a:gd name="connsiteX20" fmla="*/ 4305516 w 4574113"/>
              <a:gd name="connsiteY20" fmla="*/ 1501167 h 3812472"/>
              <a:gd name="connsiteX21" fmla="*/ 3909778 w 4574113"/>
              <a:gd name="connsiteY21" fmla="*/ 1501167 h 3812472"/>
              <a:gd name="connsiteX22" fmla="*/ 3849091 w 4574113"/>
              <a:gd name="connsiteY22" fmla="*/ 1465401 h 3812472"/>
              <a:gd name="connsiteX23" fmla="*/ 3650795 w 4574113"/>
              <a:gd name="connsiteY23" fmla="*/ 1123921 h 3812472"/>
              <a:gd name="connsiteX24" fmla="*/ 3650795 w 4574113"/>
              <a:gd name="connsiteY24" fmla="*/ 1054092 h 3812472"/>
              <a:gd name="connsiteX25" fmla="*/ 3849091 w 4574113"/>
              <a:gd name="connsiteY25" fmla="*/ 712612 h 3812472"/>
              <a:gd name="connsiteX26" fmla="*/ 3909778 w 4574113"/>
              <a:gd name="connsiteY26" fmla="*/ 676847 h 3812472"/>
              <a:gd name="connsiteX27" fmla="*/ 1104892 w 4574113"/>
              <a:gd name="connsiteY27" fmla="*/ 0 h 3812472"/>
              <a:gd name="connsiteX28" fmla="*/ 2732784 w 4574113"/>
              <a:gd name="connsiteY28" fmla="*/ 0 h 3812472"/>
              <a:gd name="connsiteX29" fmla="*/ 2985934 w 4574113"/>
              <a:gd name="connsiteY29" fmla="*/ 147125 h 3812472"/>
              <a:gd name="connsiteX30" fmla="*/ 3798122 w 4574113"/>
              <a:gd name="connsiteY30" fmla="*/ 1551823 h 3812472"/>
              <a:gd name="connsiteX31" fmla="*/ 3798122 w 4574113"/>
              <a:gd name="connsiteY31" fmla="*/ 1839068 h 3812472"/>
              <a:gd name="connsiteX32" fmla="*/ 3496551 w 4574113"/>
              <a:gd name="connsiteY32" fmla="*/ 2360642 h 3812472"/>
              <a:gd name="connsiteX33" fmla="*/ 3471135 w 4574113"/>
              <a:gd name="connsiteY33" fmla="*/ 2404597 h 3812472"/>
              <a:gd name="connsiteX34" fmla="*/ 3472029 w 4574113"/>
              <a:gd name="connsiteY34" fmla="*/ 2404972 h 3812472"/>
              <a:gd name="connsiteX35" fmla="*/ 3516881 w 4574113"/>
              <a:gd name="connsiteY35" fmla="*/ 2450209 h 3812472"/>
              <a:gd name="connsiteX36" fmla="*/ 3857970 w 4574113"/>
              <a:gd name="connsiteY36" fmla="*/ 3040131 h 3812472"/>
              <a:gd name="connsiteX37" fmla="*/ 3857970 w 4574113"/>
              <a:gd name="connsiteY37" fmla="*/ 3160764 h 3812472"/>
              <a:gd name="connsiteX38" fmla="*/ 3516881 w 4574113"/>
              <a:gd name="connsiteY38" fmla="*/ 3750684 h 3812472"/>
              <a:gd name="connsiteX39" fmla="*/ 3410567 w 4574113"/>
              <a:gd name="connsiteY39" fmla="*/ 3812472 h 3812472"/>
              <a:gd name="connsiteX40" fmla="*/ 2726911 w 4574113"/>
              <a:gd name="connsiteY40" fmla="*/ 3812472 h 3812472"/>
              <a:gd name="connsiteX41" fmla="*/ 2622074 w 4574113"/>
              <a:gd name="connsiteY41" fmla="*/ 3750684 h 3812472"/>
              <a:gd name="connsiteX42" fmla="*/ 2438330 w 4574113"/>
              <a:gd name="connsiteY42" fmla="*/ 3434265 h 3812472"/>
              <a:gd name="connsiteX43" fmla="*/ 2417573 w 4574113"/>
              <a:gd name="connsiteY43" fmla="*/ 3398519 h 3812472"/>
              <a:gd name="connsiteX44" fmla="*/ 2433905 w 4574113"/>
              <a:gd name="connsiteY44" fmla="*/ 3398519 h 3812472"/>
              <a:gd name="connsiteX45" fmla="*/ 2511101 w 4574113"/>
              <a:gd name="connsiteY45" fmla="*/ 3398519 h 3812472"/>
              <a:gd name="connsiteX46" fmla="*/ 2544636 w 4574113"/>
              <a:gd name="connsiteY46" fmla="*/ 3456269 h 3812472"/>
              <a:gd name="connsiteX47" fmla="*/ 2672757 w 4574113"/>
              <a:gd name="connsiteY47" fmla="*/ 3676902 h 3812472"/>
              <a:gd name="connsiteX48" fmla="*/ 2765699 w 4574113"/>
              <a:gd name="connsiteY48" fmla="*/ 3731679 h 3812472"/>
              <a:gd name="connsiteX49" fmla="*/ 3371780 w 4574113"/>
              <a:gd name="connsiteY49" fmla="*/ 3731679 h 3812472"/>
              <a:gd name="connsiteX50" fmla="*/ 3466029 w 4574113"/>
              <a:gd name="connsiteY50" fmla="*/ 3676902 h 3812472"/>
              <a:gd name="connsiteX51" fmla="*/ 3768415 w 4574113"/>
              <a:gd name="connsiteY51" fmla="*/ 3153920 h 3812472"/>
              <a:gd name="connsiteX52" fmla="*/ 3768415 w 4574113"/>
              <a:gd name="connsiteY52" fmla="*/ 3046975 h 3812472"/>
              <a:gd name="connsiteX53" fmla="*/ 3466029 w 4574113"/>
              <a:gd name="connsiteY53" fmla="*/ 2523992 h 3812472"/>
              <a:gd name="connsiteX54" fmla="*/ 3426268 w 4574113"/>
              <a:gd name="connsiteY54" fmla="*/ 2483888 h 3812472"/>
              <a:gd name="connsiteX55" fmla="*/ 3421667 w 4574113"/>
              <a:gd name="connsiteY55" fmla="*/ 2481960 h 3812472"/>
              <a:gd name="connsiteX56" fmla="*/ 3446331 w 4574113"/>
              <a:gd name="connsiteY56" fmla="*/ 2439303 h 3812472"/>
              <a:gd name="connsiteX57" fmla="*/ 3464674 w 4574113"/>
              <a:gd name="connsiteY57" fmla="*/ 2407578 h 3812472"/>
              <a:gd name="connsiteX58" fmla="*/ 3445649 w 4574113"/>
              <a:gd name="connsiteY58" fmla="*/ 2399601 h 3812472"/>
              <a:gd name="connsiteX59" fmla="*/ 3413464 w 4574113"/>
              <a:gd name="connsiteY59" fmla="*/ 2395325 h 3812472"/>
              <a:gd name="connsiteX60" fmla="*/ 2729808 w 4574113"/>
              <a:gd name="connsiteY60" fmla="*/ 2395325 h 3812472"/>
              <a:gd name="connsiteX61" fmla="*/ 2624971 w 4574113"/>
              <a:gd name="connsiteY61" fmla="*/ 2457112 h 3812472"/>
              <a:gd name="connsiteX62" fmla="*/ 2282405 w 4574113"/>
              <a:gd name="connsiteY62" fmla="*/ 3047034 h 3812472"/>
              <a:gd name="connsiteX63" fmla="*/ 2282405 w 4574113"/>
              <a:gd name="connsiteY63" fmla="*/ 3167666 h 3812472"/>
              <a:gd name="connsiteX64" fmla="*/ 2395478 w 4574113"/>
              <a:gd name="connsiteY64" fmla="*/ 3362386 h 3812472"/>
              <a:gd name="connsiteX65" fmla="*/ 2412031 w 4574113"/>
              <a:gd name="connsiteY65" fmla="*/ 3390890 h 3812472"/>
              <a:gd name="connsiteX66" fmla="*/ 2335350 w 4574113"/>
              <a:gd name="connsiteY66" fmla="*/ 3390890 h 3812472"/>
              <a:gd name="connsiteX67" fmla="*/ 1104892 w 4574113"/>
              <a:gd name="connsiteY67" fmla="*/ 3390890 h 3812472"/>
              <a:gd name="connsiteX68" fmla="*/ 855258 w 4574113"/>
              <a:gd name="connsiteY68" fmla="*/ 3243764 h 3812472"/>
              <a:gd name="connsiteX69" fmla="*/ 39555 w 4574113"/>
              <a:gd name="connsiteY69" fmla="*/ 1839068 h 3812472"/>
              <a:gd name="connsiteX70" fmla="*/ 39555 w 4574113"/>
              <a:gd name="connsiteY70" fmla="*/ 1551823 h 3812472"/>
              <a:gd name="connsiteX71" fmla="*/ 855258 w 4574113"/>
              <a:gd name="connsiteY71" fmla="*/ 147125 h 3812472"/>
              <a:gd name="connsiteX72" fmla="*/ 1104892 w 4574113"/>
              <a:gd name="connsiteY72" fmla="*/ 0 h 381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574113" h="3812472">
                <a:moveTo>
                  <a:pt x="2768595" y="2476119"/>
                </a:moveTo>
                <a:cubicBezTo>
                  <a:pt x="2768595" y="2476119"/>
                  <a:pt x="2768595" y="2476119"/>
                  <a:pt x="3374676" y="2476119"/>
                </a:cubicBezTo>
                <a:cubicBezTo>
                  <a:pt x="3384493" y="2476119"/>
                  <a:pt x="3394066" y="2477423"/>
                  <a:pt x="3403209" y="2479909"/>
                </a:cubicBezTo>
                <a:lnTo>
                  <a:pt x="3422833" y="2488137"/>
                </a:lnTo>
                <a:lnTo>
                  <a:pt x="3410840" y="2508879"/>
                </a:lnTo>
                <a:cubicBezTo>
                  <a:pt x="3302401" y="2696426"/>
                  <a:pt x="3163600" y="2936487"/>
                  <a:pt x="2985934" y="3243764"/>
                </a:cubicBezTo>
                <a:cubicBezTo>
                  <a:pt x="2933195" y="3334842"/>
                  <a:pt x="2838263" y="3390890"/>
                  <a:pt x="2732784" y="3390890"/>
                </a:cubicBezTo>
                <a:cubicBezTo>
                  <a:pt x="2732784" y="3390890"/>
                  <a:pt x="2732784" y="3390890"/>
                  <a:pt x="2529297" y="3390890"/>
                </a:cubicBezTo>
                <a:lnTo>
                  <a:pt x="2505559" y="3390890"/>
                </a:lnTo>
                <a:lnTo>
                  <a:pt x="2482907" y="3351884"/>
                </a:lnTo>
                <a:cubicBezTo>
                  <a:pt x="2451367" y="3297569"/>
                  <a:pt x="2414666" y="3234367"/>
                  <a:pt x="2371959" y="3160822"/>
                </a:cubicBezTo>
                <a:cubicBezTo>
                  <a:pt x="2352324" y="3128217"/>
                  <a:pt x="2352324" y="3086483"/>
                  <a:pt x="2371959" y="3053878"/>
                </a:cubicBezTo>
                <a:cubicBezTo>
                  <a:pt x="2371959" y="3053878"/>
                  <a:pt x="2371959" y="3053878"/>
                  <a:pt x="2675654" y="2530895"/>
                </a:cubicBezTo>
                <a:cubicBezTo>
                  <a:pt x="2693981" y="2496986"/>
                  <a:pt x="2730633" y="2476119"/>
                  <a:pt x="2768595" y="2476119"/>
                </a:cubicBezTo>
                <a:close/>
                <a:moveTo>
                  <a:pt x="3909778" y="676847"/>
                </a:moveTo>
                <a:cubicBezTo>
                  <a:pt x="3909778" y="676847"/>
                  <a:pt x="3909778" y="676847"/>
                  <a:pt x="4305516" y="676847"/>
                </a:cubicBezTo>
                <a:cubicBezTo>
                  <a:pt x="4331158" y="676847"/>
                  <a:pt x="4354235" y="690472"/>
                  <a:pt x="4367056" y="712612"/>
                </a:cubicBezTo>
                <a:cubicBezTo>
                  <a:pt x="4367056" y="712612"/>
                  <a:pt x="4367056" y="712612"/>
                  <a:pt x="4564498" y="1054092"/>
                </a:cubicBezTo>
                <a:cubicBezTo>
                  <a:pt x="4577319" y="1075382"/>
                  <a:pt x="4577319" y="1102632"/>
                  <a:pt x="4564498" y="1123921"/>
                </a:cubicBezTo>
                <a:cubicBezTo>
                  <a:pt x="4564498" y="1123921"/>
                  <a:pt x="4564498" y="1123921"/>
                  <a:pt x="4367056" y="1465401"/>
                </a:cubicBezTo>
                <a:cubicBezTo>
                  <a:pt x="4354235" y="1487542"/>
                  <a:pt x="4331158" y="1501167"/>
                  <a:pt x="4305516" y="1501167"/>
                </a:cubicBezTo>
                <a:cubicBezTo>
                  <a:pt x="4305516" y="1501167"/>
                  <a:pt x="4305516" y="1501167"/>
                  <a:pt x="3909778" y="1501167"/>
                </a:cubicBezTo>
                <a:cubicBezTo>
                  <a:pt x="3884990" y="1501167"/>
                  <a:pt x="3861058" y="1487542"/>
                  <a:pt x="3849091" y="1465401"/>
                </a:cubicBezTo>
                <a:cubicBezTo>
                  <a:pt x="3849091" y="1465401"/>
                  <a:pt x="3849091" y="1465401"/>
                  <a:pt x="3650795" y="1123921"/>
                </a:cubicBezTo>
                <a:cubicBezTo>
                  <a:pt x="3637974" y="1102632"/>
                  <a:pt x="3637974" y="1075382"/>
                  <a:pt x="3650795" y="1054092"/>
                </a:cubicBezTo>
                <a:cubicBezTo>
                  <a:pt x="3650795" y="1054092"/>
                  <a:pt x="3650795" y="1054092"/>
                  <a:pt x="3849091" y="712612"/>
                </a:cubicBezTo>
                <a:cubicBezTo>
                  <a:pt x="3861058" y="690472"/>
                  <a:pt x="3884990" y="676847"/>
                  <a:pt x="3909778" y="676847"/>
                </a:cubicBezTo>
                <a:close/>
                <a:moveTo>
                  <a:pt x="1104892" y="0"/>
                </a:moveTo>
                <a:cubicBezTo>
                  <a:pt x="1104892" y="0"/>
                  <a:pt x="1104892" y="0"/>
                  <a:pt x="2732784" y="0"/>
                </a:cubicBezTo>
                <a:cubicBezTo>
                  <a:pt x="2838263" y="0"/>
                  <a:pt x="2933195" y="56047"/>
                  <a:pt x="2985934" y="147125"/>
                </a:cubicBezTo>
                <a:cubicBezTo>
                  <a:pt x="2985934" y="147125"/>
                  <a:pt x="2985934" y="147125"/>
                  <a:pt x="3798122" y="1551823"/>
                </a:cubicBezTo>
                <a:cubicBezTo>
                  <a:pt x="3850862" y="1639397"/>
                  <a:pt x="3850862" y="1751493"/>
                  <a:pt x="3798122" y="1839068"/>
                </a:cubicBezTo>
                <a:cubicBezTo>
                  <a:pt x="3798122" y="1839068"/>
                  <a:pt x="3798122" y="1839068"/>
                  <a:pt x="3496551" y="2360642"/>
                </a:cubicBezTo>
                <a:lnTo>
                  <a:pt x="3471135" y="2404597"/>
                </a:lnTo>
                <a:lnTo>
                  <a:pt x="3472029" y="2404972"/>
                </a:lnTo>
                <a:cubicBezTo>
                  <a:pt x="3490302" y="2415638"/>
                  <a:pt x="3505806" y="2431084"/>
                  <a:pt x="3516881" y="2450209"/>
                </a:cubicBezTo>
                <a:cubicBezTo>
                  <a:pt x="3516881" y="2450209"/>
                  <a:pt x="3516881" y="2450209"/>
                  <a:pt x="3857970" y="3040131"/>
                </a:cubicBezTo>
                <a:cubicBezTo>
                  <a:pt x="3880120" y="3076909"/>
                  <a:pt x="3880120" y="3123985"/>
                  <a:pt x="3857970" y="3160764"/>
                </a:cubicBezTo>
                <a:cubicBezTo>
                  <a:pt x="3857970" y="3160764"/>
                  <a:pt x="3857970" y="3160764"/>
                  <a:pt x="3516881" y="3750684"/>
                </a:cubicBezTo>
                <a:cubicBezTo>
                  <a:pt x="3494732" y="3788933"/>
                  <a:pt x="3454864" y="3812472"/>
                  <a:pt x="3410567" y="3812472"/>
                </a:cubicBezTo>
                <a:cubicBezTo>
                  <a:pt x="3410567" y="3812472"/>
                  <a:pt x="3410567" y="3812472"/>
                  <a:pt x="2726911" y="3812472"/>
                </a:cubicBezTo>
                <a:cubicBezTo>
                  <a:pt x="2684090" y="3812472"/>
                  <a:pt x="2642747" y="3788933"/>
                  <a:pt x="2622074" y="3750684"/>
                </a:cubicBezTo>
                <a:cubicBezTo>
                  <a:pt x="2622074" y="3750684"/>
                  <a:pt x="2622074" y="3750684"/>
                  <a:pt x="2438330" y="3434265"/>
                </a:cubicBezTo>
                <a:lnTo>
                  <a:pt x="2417573" y="3398519"/>
                </a:lnTo>
                <a:lnTo>
                  <a:pt x="2433905" y="3398519"/>
                </a:lnTo>
                <a:lnTo>
                  <a:pt x="2511101" y="3398519"/>
                </a:lnTo>
                <a:lnTo>
                  <a:pt x="2544636" y="3456269"/>
                </a:lnTo>
                <a:cubicBezTo>
                  <a:pt x="2672757" y="3676902"/>
                  <a:pt x="2672757" y="3676902"/>
                  <a:pt x="2672757" y="3676902"/>
                </a:cubicBezTo>
                <a:cubicBezTo>
                  <a:pt x="2691084" y="3710811"/>
                  <a:pt x="2727737" y="3731679"/>
                  <a:pt x="2765699" y="3731679"/>
                </a:cubicBezTo>
                <a:cubicBezTo>
                  <a:pt x="3371780" y="3731679"/>
                  <a:pt x="3371780" y="3731679"/>
                  <a:pt x="3371780" y="3731679"/>
                </a:cubicBezTo>
                <a:cubicBezTo>
                  <a:pt x="3411050" y="3731679"/>
                  <a:pt x="3446394" y="3710811"/>
                  <a:pt x="3466029" y="3676902"/>
                </a:cubicBezTo>
                <a:cubicBezTo>
                  <a:pt x="3768415" y="3153920"/>
                  <a:pt x="3768415" y="3153920"/>
                  <a:pt x="3768415" y="3153920"/>
                </a:cubicBezTo>
                <a:cubicBezTo>
                  <a:pt x="3788051" y="3121314"/>
                  <a:pt x="3788051" y="3079580"/>
                  <a:pt x="3768415" y="3046975"/>
                </a:cubicBezTo>
                <a:cubicBezTo>
                  <a:pt x="3466029" y="2523992"/>
                  <a:pt x="3466029" y="2523992"/>
                  <a:pt x="3466029" y="2523992"/>
                </a:cubicBezTo>
                <a:cubicBezTo>
                  <a:pt x="3456211" y="2507037"/>
                  <a:pt x="3442467" y="2493343"/>
                  <a:pt x="3426268" y="2483888"/>
                </a:cubicBezTo>
                <a:lnTo>
                  <a:pt x="3421667" y="2481960"/>
                </a:lnTo>
                <a:lnTo>
                  <a:pt x="3446331" y="2439303"/>
                </a:lnTo>
                <a:lnTo>
                  <a:pt x="3464674" y="2407578"/>
                </a:lnTo>
                <a:lnTo>
                  <a:pt x="3445649" y="2399601"/>
                </a:lnTo>
                <a:cubicBezTo>
                  <a:pt x="3435335" y="2396796"/>
                  <a:pt x="3424538" y="2395325"/>
                  <a:pt x="3413464" y="2395325"/>
                </a:cubicBezTo>
                <a:cubicBezTo>
                  <a:pt x="2729808" y="2395325"/>
                  <a:pt x="2729808" y="2395325"/>
                  <a:pt x="2729808" y="2395325"/>
                </a:cubicBezTo>
                <a:cubicBezTo>
                  <a:pt x="2686987" y="2395325"/>
                  <a:pt x="2645644" y="2418863"/>
                  <a:pt x="2624971" y="2457112"/>
                </a:cubicBezTo>
                <a:cubicBezTo>
                  <a:pt x="2282405" y="3047034"/>
                  <a:pt x="2282405" y="3047034"/>
                  <a:pt x="2282405" y="3047034"/>
                </a:cubicBezTo>
                <a:cubicBezTo>
                  <a:pt x="2260256" y="3083811"/>
                  <a:pt x="2260256" y="3130887"/>
                  <a:pt x="2282405" y="3167666"/>
                </a:cubicBezTo>
                <a:cubicBezTo>
                  <a:pt x="2325225" y="3241406"/>
                  <a:pt x="2362693" y="3305929"/>
                  <a:pt x="2395478" y="3362386"/>
                </a:cubicBezTo>
                <a:lnTo>
                  <a:pt x="2412031" y="3390890"/>
                </a:lnTo>
                <a:lnTo>
                  <a:pt x="2335350" y="3390890"/>
                </a:lnTo>
                <a:cubicBezTo>
                  <a:pt x="2096889" y="3390890"/>
                  <a:pt x="1715352" y="3390890"/>
                  <a:pt x="1104892" y="3390890"/>
                </a:cubicBezTo>
                <a:cubicBezTo>
                  <a:pt x="1002929" y="3390890"/>
                  <a:pt x="904482" y="3334842"/>
                  <a:pt x="855258" y="3243764"/>
                </a:cubicBezTo>
                <a:cubicBezTo>
                  <a:pt x="855258" y="3243764"/>
                  <a:pt x="855258" y="3243764"/>
                  <a:pt x="39555" y="1839068"/>
                </a:cubicBezTo>
                <a:cubicBezTo>
                  <a:pt x="-13185" y="1751493"/>
                  <a:pt x="-13185" y="1639397"/>
                  <a:pt x="39555" y="1551823"/>
                </a:cubicBezTo>
                <a:cubicBezTo>
                  <a:pt x="39555" y="1551823"/>
                  <a:pt x="39555" y="1551823"/>
                  <a:pt x="855258" y="147125"/>
                </a:cubicBezTo>
                <a:cubicBezTo>
                  <a:pt x="904482" y="56047"/>
                  <a:pt x="1002929" y="0"/>
                  <a:pt x="11048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ole tekstowe 2">
            <a:extLst>
              <a:ext uri="{FF2B5EF4-FFF2-40B4-BE49-F238E27FC236}">
                <a16:creationId xmlns:a16="http://schemas.microsoft.com/office/drawing/2014/main" id="{2165F62F-00A8-49F6-8A37-6D33377EF437}"/>
              </a:ext>
            </a:extLst>
          </p:cNvPr>
          <p:cNvSpPr txBox="1"/>
          <p:nvPr/>
        </p:nvSpPr>
        <p:spPr>
          <a:xfrm>
            <a:off x="94891" y="3430437"/>
            <a:ext cx="609312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pl-PL" sz="2400">
                <a:ea typeface="+mn-lt"/>
                <a:cs typeface="+mn-lt"/>
              </a:rPr>
              <a:t>Ultradźwięki mogą mieć zastosowanie w produkcji żywności w wielu technologiach jako działanie pomocnicze lub główne.</a:t>
            </a:r>
            <a:endParaRPr lang="pl-PL"/>
          </a:p>
        </p:txBody>
      </p:sp>
      <p:sp>
        <p:nvSpPr>
          <p:cNvPr id="4" name="pole tekstowe 3">
            <a:extLst>
              <a:ext uri="{FF2B5EF4-FFF2-40B4-BE49-F238E27FC236}">
                <a16:creationId xmlns:a16="http://schemas.microsoft.com/office/drawing/2014/main" id="{F10AA0D5-05D6-4FBF-9763-5E0420FA1240}"/>
              </a:ext>
            </a:extLst>
          </p:cNvPr>
          <p:cNvSpPr txBox="1"/>
          <p:nvPr/>
        </p:nvSpPr>
        <p:spPr>
          <a:xfrm>
            <a:off x="93993" y="1459841"/>
            <a:ext cx="609312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err="1">
                <a:latin typeface="Calibri Light"/>
                <a:cs typeface="Calibri Light"/>
              </a:rPr>
              <a:t>Ultradźwięki</a:t>
            </a:r>
            <a:r>
              <a:rPr lang="en-US" sz="2400">
                <a:latin typeface="Calibri Light"/>
                <a:cs typeface="Calibri Light"/>
              </a:rPr>
              <a:t> </a:t>
            </a:r>
            <a:r>
              <a:rPr lang="en-US" sz="2400" err="1">
                <a:latin typeface="Calibri Light"/>
                <a:cs typeface="Calibri Light"/>
              </a:rPr>
              <a:t>mają</a:t>
            </a:r>
            <a:r>
              <a:rPr lang="en-US" sz="2400">
                <a:latin typeface="Calibri Light"/>
                <a:cs typeface="Calibri Light"/>
              </a:rPr>
              <a:t> </a:t>
            </a:r>
            <a:r>
              <a:rPr lang="en-US" sz="2400" err="1">
                <a:latin typeface="Calibri Light"/>
                <a:cs typeface="Calibri Light"/>
              </a:rPr>
              <a:t>zastosowanie</a:t>
            </a:r>
            <a:r>
              <a:rPr lang="en-US" sz="2400">
                <a:latin typeface="Calibri Light"/>
                <a:cs typeface="Calibri Light"/>
              </a:rPr>
              <a:t> </a:t>
            </a:r>
            <a:r>
              <a:rPr lang="en-US" sz="2400" err="1">
                <a:latin typeface="Calibri Light"/>
                <a:cs typeface="Calibri Light"/>
              </a:rPr>
              <a:t>również</a:t>
            </a:r>
            <a:r>
              <a:rPr lang="en-US" sz="2400">
                <a:latin typeface="Calibri Light"/>
                <a:cs typeface="Calibri Light"/>
              </a:rPr>
              <a:t> w </a:t>
            </a:r>
            <a:r>
              <a:rPr lang="en-US" sz="2400" err="1">
                <a:latin typeface="Calibri Light"/>
                <a:cs typeface="Calibri Light"/>
              </a:rPr>
              <a:t>zabiegach</a:t>
            </a:r>
            <a:r>
              <a:rPr lang="en-US" sz="2400">
                <a:latin typeface="Calibri Light"/>
                <a:cs typeface="Calibri Light"/>
              </a:rPr>
              <a:t> </a:t>
            </a:r>
            <a:r>
              <a:rPr lang="en-US" sz="2400" err="1">
                <a:latin typeface="Calibri Light"/>
                <a:cs typeface="Calibri Light"/>
              </a:rPr>
              <a:t>kosmetycznych</a:t>
            </a:r>
            <a:r>
              <a:rPr lang="en-US" sz="2400">
                <a:latin typeface="Calibri Light"/>
                <a:cs typeface="Calibri Light"/>
              </a:rPr>
              <a:t> w </a:t>
            </a:r>
            <a:r>
              <a:rPr lang="en-US" sz="2400" err="1">
                <a:latin typeface="Calibri Light"/>
                <a:cs typeface="Calibri Light"/>
              </a:rPr>
              <a:t>takich</a:t>
            </a:r>
            <a:r>
              <a:rPr lang="en-US" sz="2400">
                <a:latin typeface="Calibri Light"/>
                <a:cs typeface="Calibri Light"/>
              </a:rPr>
              <a:t> </a:t>
            </a:r>
            <a:r>
              <a:rPr lang="en-US" sz="2400" err="1">
                <a:latin typeface="Calibri Light"/>
                <a:cs typeface="Calibri Light"/>
              </a:rPr>
              <a:t>zabiegach</a:t>
            </a:r>
            <a:r>
              <a:rPr lang="en-US" sz="2400">
                <a:latin typeface="Calibri Light"/>
                <a:cs typeface="Calibri Light"/>
              </a:rPr>
              <a:t> jak </a:t>
            </a:r>
            <a:endParaRPr lang="pl-PL" sz="2400">
              <a:latin typeface="Calibri" panose="020F0502020204030204"/>
              <a:cs typeface="Calibri" panose="020F0502020204030204"/>
            </a:endParaRPr>
          </a:p>
          <a:p>
            <a:r>
              <a:rPr lang="en-US" sz="2400">
                <a:latin typeface="Calibri Light"/>
                <a:cs typeface="Calibri Light"/>
              </a:rPr>
              <a:t>peeling </a:t>
            </a:r>
            <a:r>
              <a:rPr lang="en-US" sz="2400" err="1">
                <a:latin typeface="Calibri Light"/>
                <a:cs typeface="Calibri Light"/>
              </a:rPr>
              <a:t>kawitacyjny</a:t>
            </a:r>
            <a:endParaRPr lang="pl-PL" sz="2400" err="1">
              <a:ea typeface="+mn-lt"/>
              <a:cs typeface="+mn-lt"/>
            </a:endParaRPr>
          </a:p>
          <a:p>
            <a:pPr algn="l"/>
            <a:endParaRPr lang="pl-PL" sz="2400">
              <a:cs typeface="Calibri"/>
            </a:endParaRPr>
          </a:p>
        </p:txBody>
      </p:sp>
    </p:spTree>
    <p:extLst>
      <p:ext uri="{BB962C8B-B14F-4D97-AF65-F5344CB8AC3E}">
        <p14:creationId xmlns:p14="http://schemas.microsoft.com/office/powerpoint/2010/main" val="295944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3C2D82-D4FA-4A37-BB01-1E7B21E4FF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5199" y="634058"/>
            <a:ext cx="1128382" cy="847206"/>
            <a:chOff x="5307830" y="325570"/>
            <a:chExt cx="1128382" cy="847206"/>
          </a:xfrm>
        </p:grpSpPr>
        <p:sp>
          <p:nvSpPr>
            <p:cNvPr id="13" name="Freeform 5">
              <a:extLst>
                <a:ext uri="{FF2B5EF4-FFF2-40B4-BE49-F238E27FC236}">
                  <a16:creationId xmlns:a16="http://schemas.microsoft.com/office/drawing/2014/main" id="{C94E7FEF-0CE9-4AC2-94BB-02230C6DC0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EB546CC0-C1BC-48D2-8DA9-4B60283165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B6B7F616-5E52-4A95-83EE-FAA037F4628C}"/>
              </a:ext>
            </a:extLst>
          </p:cNvPr>
          <p:cNvSpPr>
            <a:spLocks noGrp="1"/>
          </p:cNvSpPr>
          <p:nvPr>
            <p:ph type="title"/>
          </p:nvPr>
        </p:nvSpPr>
        <p:spPr>
          <a:xfrm>
            <a:off x="965200" y="1371190"/>
            <a:ext cx="3363170" cy="1593571"/>
          </a:xfrm>
        </p:spPr>
        <p:txBody>
          <a:bodyPr vert="horz" lIns="91440" tIns="45720" rIns="91440" bIns="45720" rtlCol="0" anchor="b">
            <a:normAutofit/>
          </a:bodyPr>
          <a:lstStyle/>
          <a:p>
            <a:r>
              <a:rPr lang="en-US" sz="4000" b="1">
                <a:highlight>
                  <a:srgbClr val="C0C0C0"/>
                </a:highlight>
              </a:rPr>
              <a:t>ULTRADŹWIĘKI</a:t>
            </a:r>
            <a:br>
              <a:rPr lang="en-US" sz="4000" b="1">
                <a:highlight>
                  <a:srgbClr val="C0C0C0"/>
                </a:highlight>
                <a:cs typeface="Calibri Light"/>
              </a:rPr>
            </a:br>
            <a:r>
              <a:rPr lang="en-US" sz="4000" b="1">
                <a:highlight>
                  <a:srgbClr val="C0C0C0"/>
                </a:highlight>
                <a:cs typeface="Calibri Light"/>
              </a:rPr>
              <a:t>W NATURZE</a:t>
            </a:r>
          </a:p>
        </p:txBody>
      </p:sp>
      <p:sp>
        <p:nvSpPr>
          <p:cNvPr id="16" name="Freeform 5">
            <a:extLst>
              <a:ext uri="{FF2B5EF4-FFF2-40B4-BE49-F238E27FC236}">
                <a16:creationId xmlns:a16="http://schemas.microsoft.com/office/drawing/2014/main" id="{BD2BFF02-DF78-4F07-B176-52514E131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62174" y="1653645"/>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Shape 17">
            <a:extLst>
              <a:ext uri="{FF2B5EF4-FFF2-40B4-BE49-F238E27FC236}">
                <a16:creationId xmlns:a16="http://schemas.microsoft.com/office/drawing/2014/main" id="{0DB06EAB-7D8C-403A-86C5-B5FD79A13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2865" y="634058"/>
            <a:ext cx="3154669" cy="2796247"/>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5" name="Grafika 5" descr="Pies">
            <a:extLst>
              <a:ext uri="{FF2B5EF4-FFF2-40B4-BE49-F238E27FC236}">
                <a16:creationId xmlns:a16="http://schemas.microsoft.com/office/drawing/2014/main" id="{191268BD-D6E9-464B-8728-BA3F00513A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96964" y="1108946"/>
            <a:ext cx="1846470" cy="1846470"/>
          </a:xfrm>
          <a:prstGeom prst="rect">
            <a:avLst/>
          </a:prstGeom>
        </p:spPr>
      </p:pic>
      <p:sp>
        <p:nvSpPr>
          <p:cNvPr id="3" name="pole tekstowe 2">
            <a:extLst>
              <a:ext uri="{FF2B5EF4-FFF2-40B4-BE49-F238E27FC236}">
                <a16:creationId xmlns:a16="http://schemas.microsoft.com/office/drawing/2014/main" id="{9E750EBB-60A3-4D18-AF14-AD7EB98E1792}"/>
              </a:ext>
            </a:extLst>
          </p:cNvPr>
          <p:cNvSpPr txBox="1"/>
          <p:nvPr/>
        </p:nvSpPr>
        <p:spPr>
          <a:xfrm>
            <a:off x="203199" y="3326595"/>
            <a:ext cx="5690043" cy="2277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800" err="1">
                <a:ea typeface="+mn-lt"/>
                <a:cs typeface="+mn-lt"/>
              </a:rPr>
              <a:t>wiele</a:t>
            </a:r>
            <a:r>
              <a:rPr lang="en-US" sz="2800">
                <a:ea typeface="+mn-lt"/>
                <a:cs typeface="+mn-lt"/>
              </a:rPr>
              <a:t> </a:t>
            </a:r>
            <a:r>
              <a:rPr lang="en-US" sz="2800" err="1">
                <a:ea typeface="+mn-lt"/>
                <a:cs typeface="+mn-lt"/>
              </a:rPr>
              <a:t>gatunków</a:t>
            </a:r>
            <a:r>
              <a:rPr lang="en-US" sz="2800">
                <a:ea typeface="+mn-lt"/>
                <a:cs typeface="+mn-lt"/>
              </a:rPr>
              <a:t> </a:t>
            </a:r>
            <a:r>
              <a:rPr lang="en-US" sz="2800" err="1">
                <a:ea typeface="+mn-lt"/>
                <a:cs typeface="+mn-lt"/>
              </a:rPr>
              <a:t>posługuje</a:t>
            </a:r>
            <a:r>
              <a:rPr lang="en-US" sz="2800">
                <a:ea typeface="+mn-lt"/>
                <a:cs typeface="+mn-lt"/>
              </a:rPr>
              <a:t> </a:t>
            </a:r>
            <a:r>
              <a:rPr lang="en-US" sz="2800" err="1">
                <a:ea typeface="+mn-lt"/>
                <a:cs typeface="+mn-lt"/>
              </a:rPr>
              <a:t>się</a:t>
            </a:r>
            <a:r>
              <a:rPr lang="en-US" sz="2800">
                <a:ea typeface="+mn-lt"/>
                <a:cs typeface="+mn-lt"/>
              </a:rPr>
              <a:t> </a:t>
            </a:r>
            <a:r>
              <a:rPr lang="en-US" sz="2800" err="1">
                <a:ea typeface="+mn-lt"/>
                <a:cs typeface="+mn-lt"/>
              </a:rPr>
              <a:t>nimi</a:t>
            </a:r>
            <a:r>
              <a:rPr lang="en-US" sz="2800">
                <a:ea typeface="+mn-lt"/>
                <a:cs typeface="+mn-lt"/>
              </a:rPr>
              <a:t> w </a:t>
            </a:r>
            <a:r>
              <a:rPr lang="en-US" sz="2800" err="1">
                <a:ea typeface="+mn-lt"/>
                <a:cs typeface="+mn-lt"/>
              </a:rPr>
              <a:t>celu</a:t>
            </a:r>
            <a:r>
              <a:rPr lang="en-US" sz="2800">
                <a:ea typeface="+mn-lt"/>
                <a:cs typeface="+mn-lt"/>
              </a:rPr>
              <a:t> </a:t>
            </a:r>
            <a:r>
              <a:rPr lang="en-US" sz="2800" err="1">
                <a:ea typeface="+mn-lt"/>
                <a:cs typeface="+mn-lt"/>
              </a:rPr>
              <a:t>echolokacji</a:t>
            </a:r>
            <a:r>
              <a:rPr lang="en-US" sz="2800">
                <a:ea typeface="+mn-lt"/>
                <a:cs typeface="+mn-lt"/>
              </a:rPr>
              <a:t>. Na </a:t>
            </a:r>
            <a:r>
              <a:rPr lang="en-US" sz="2800" err="1">
                <a:ea typeface="+mn-lt"/>
                <a:cs typeface="+mn-lt"/>
              </a:rPr>
              <a:t>przykład</a:t>
            </a:r>
            <a:r>
              <a:rPr lang="en-US" sz="2800">
                <a:ea typeface="+mn-lt"/>
                <a:cs typeface="+mn-lt"/>
              </a:rPr>
              <a:t> </a:t>
            </a:r>
            <a:r>
              <a:rPr lang="en-US" sz="2800" err="1">
                <a:ea typeface="+mn-lt"/>
                <a:cs typeface="+mn-lt"/>
              </a:rPr>
              <a:t>większość</a:t>
            </a:r>
            <a:r>
              <a:rPr lang="en-US" sz="2800">
                <a:ea typeface="+mn-lt"/>
                <a:cs typeface="+mn-lt"/>
              </a:rPr>
              <a:t> </a:t>
            </a:r>
            <a:r>
              <a:rPr lang="en-US" sz="2800" err="1">
                <a:ea typeface="+mn-lt"/>
                <a:cs typeface="+mn-lt"/>
              </a:rPr>
              <a:t>nietoperzy</a:t>
            </a:r>
            <a:r>
              <a:rPr lang="en-US" sz="2800">
                <a:ea typeface="+mn-lt"/>
                <a:cs typeface="+mn-lt"/>
              </a:rPr>
              <a:t> </a:t>
            </a:r>
            <a:r>
              <a:rPr lang="en-US" sz="2800" err="1">
                <a:ea typeface="+mn-lt"/>
                <a:cs typeface="+mn-lt"/>
              </a:rPr>
              <a:t>wytwarza</a:t>
            </a:r>
            <a:r>
              <a:rPr lang="en-US" sz="2800">
                <a:ea typeface="+mn-lt"/>
                <a:cs typeface="+mn-lt"/>
              </a:rPr>
              <a:t> </a:t>
            </a:r>
            <a:r>
              <a:rPr lang="en-US" sz="2800" err="1">
                <a:ea typeface="+mn-lt"/>
                <a:cs typeface="+mn-lt"/>
              </a:rPr>
              <a:t>ultradźwięki</a:t>
            </a:r>
            <a:r>
              <a:rPr lang="en-US" sz="2800">
                <a:ea typeface="+mn-lt"/>
                <a:cs typeface="+mn-lt"/>
              </a:rPr>
              <a:t> </a:t>
            </a:r>
            <a:r>
              <a:rPr lang="en-US" sz="2800" err="1">
                <a:ea typeface="+mn-lt"/>
                <a:cs typeface="+mn-lt"/>
              </a:rPr>
              <a:t>krtanią</a:t>
            </a:r>
            <a:r>
              <a:rPr lang="en-US" sz="2800">
                <a:ea typeface="+mn-lt"/>
                <a:cs typeface="+mn-lt"/>
              </a:rPr>
              <a:t> </a:t>
            </a:r>
            <a:r>
              <a:rPr lang="en-US" sz="2800" err="1">
                <a:ea typeface="+mn-lt"/>
                <a:cs typeface="+mn-lt"/>
              </a:rPr>
              <a:t>i</a:t>
            </a:r>
            <a:r>
              <a:rPr lang="en-US" sz="2800">
                <a:ea typeface="+mn-lt"/>
                <a:cs typeface="+mn-lt"/>
              </a:rPr>
              <a:t> </a:t>
            </a:r>
            <a:r>
              <a:rPr lang="en-US" sz="2800" err="1">
                <a:ea typeface="+mn-lt"/>
                <a:cs typeface="+mn-lt"/>
              </a:rPr>
              <a:t>emituje</a:t>
            </a:r>
            <a:r>
              <a:rPr lang="en-US" sz="2800">
                <a:ea typeface="+mn-lt"/>
                <a:cs typeface="+mn-lt"/>
              </a:rPr>
              <a:t> je </a:t>
            </a:r>
            <a:r>
              <a:rPr lang="en-US" sz="2800" err="1">
                <a:ea typeface="+mn-lt"/>
                <a:cs typeface="+mn-lt"/>
              </a:rPr>
              <a:t>przez</a:t>
            </a:r>
            <a:r>
              <a:rPr lang="en-US" sz="2800">
                <a:ea typeface="+mn-lt"/>
                <a:cs typeface="+mn-lt"/>
              </a:rPr>
              <a:t> </a:t>
            </a:r>
            <a:r>
              <a:rPr lang="en-US" sz="2800" err="1">
                <a:ea typeface="+mn-lt"/>
                <a:cs typeface="+mn-lt"/>
              </a:rPr>
              <a:t>pysk</a:t>
            </a:r>
            <a:r>
              <a:rPr lang="en-US" sz="2800">
                <a:ea typeface="+mn-lt"/>
                <a:cs typeface="+mn-lt"/>
              </a:rPr>
              <a:t> </a:t>
            </a:r>
            <a:r>
              <a:rPr lang="en-US" sz="2800" err="1">
                <a:ea typeface="+mn-lt"/>
                <a:cs typeface="+mn-lt"/>
              </a:rPr>
              <a:t>lub</a:t>
            </a:r>
            <a:r>
              <a:rPr lang="en-US" sz="2800">
                <a:ea typeface="+mn-lt"/>
                <a:cs typeface="+mn-lt"/>
              </a:rPr>
              <a:t> </a:t>
            </a:r>
            <a:r>
              <a:rPr lang="en-US" sz="2800" err="1">
                <a:ea typeface="+mn-lt"/>
                <a:cs typeface="+mn-lt"/>
              </a:rPr>
              <a:t>nos</a:t>
            </a:r>
            <a:r>
              <a:rPr lang="en-US" sz="2800">
                <a:ea typeface="+mn-lt"/>
                <a:cs typeface="+mn-lt"/>
              </a:rPr>
              <a:t> (</a:t>
            </a:r>
            <a:r>
              <a:rPr lang="en-US" sz="2800" err="1">
                <a:ea typeface="+mn-lt"/>
                <a:cs typeface="+mn-lt"/>
              </a:rPr>
              <a:t>rzadziej</a:t>
            </a:r>
            <a:r>
              <a:rPr lang="en-US" sz="2800">
                <a:ea typeface="+mn-lt"/>
                <a:cs typeface="+mn-lt"/>
              </a:rPr>
              <a:t>), </a:t>
            </a:r>
            <a:r>
              <a:rPr lang="en-US" sz="2800" err="1">
                <a:ea typeface="+mn-lt"/>
                <a:cs typeface="+mn-lt"/>
              </a:rPr>
              <a:t>wiele</a:t>
            </a:r>
            <a:r>
              <a:rPr lang="en-US" sz="2800">
                <a:ea typeface="+mn-lt"/>
                <a:cs typeface="+mn-lt"/>
              </a:rPr>
              <a:t> </a:t>
            </a:r>
            <a:r>
              <a:rPr lang="en-US" sz="2800" err="1">
                <a:ea typeface="+mn-lt"/>
                <a:cs typeface="+mn-lt"/>
              </a:rPr>
              <a:t>gatunków</a:t>
            </a:r>
            <a:r>
              <a:rPr lang="en-US" sz="2800">
                <a:ea typeface="+mn-lt"/>
                <a:cs typeface="+mn-lt"/>
              </a:rPr>
              <a:t> </a:t>
            </a:r>
            <a:r>
              <a:rPr lang="en-US" sz="2800" err="1">
                <a:ea typeface="+mn-lt"/>
                <a:cs typeface="+mn-lt"/>
              </a:rPr>
              <a:t>posiada</a:t>
            </a:r>
            <a:r>
              <a:rPr lang="en-US" sz="2800">
                <a:ea typeface="+mn-lt"/>
                <a:cs typeface="+mn-lt"/>
              </a:rPr>
              <a:t> </a:t>
            </a:r>
            <a:r>
              <a:rPr lang="en-US" sz="2800" err="1">
                <a:ea typeface="+mn-lt"/>
                <a:cs typeface="+mn-lt"/>
              </a:rPr>
              <a:t>również</a:t>
            </a:r>
            <a:r>
              <a:rPr lang="en-US" sz="2800">
                <a:ea typeface="+mn-lt"/>
                <a:cs typeface="+mn-lt"/>
              </a:rPr>
              <a:t> </a:t>
            </a:r>
            <a:r>
              <a:rPr lang="en-US" sz="2800" err="1">
                <a:ea typeface="+mn-lt"/>
                <a:cs typeface="+mn-lt"/>
              </a:rPr>
              <a:t>duże</a:t>
            </a:r>
            <a:r>
              <a:rPr lang="en-US" sz="2800">
                <a:ea typeface="+mn-lt"/>
                <a:cs typeface="+mn-lt"/>
              </a:rPr>
              <a:t> </a:t>
            </a:r>
            <a:r>
              <a:rPr lang="en-US" sz="2800" err="1">
                <a:ea typeface="+mn-lt"/>
                <a:cs typeface="+mn-lt"/>
              </a:rPr>
              <a:t>i</a:t>
            </a:r>
            <a:r>
              <a:rPr lang="en-US" sz="2800">
                <a:ea typeface="+mn-lt"/>
                <a:cs typeface="+mn-lt"/>
              </a:rPr>
              <a:t> </a:t>
            </a:r>
            <a:r>
              <a:rPr lang="en-US" sz="2800" err="1">
                <a:ea typeface="+mn-lt"/>
                <a:cs typeface="+mn-lt"/>
              </a:rPr>
              <a:t>bardzo</a:t>
            </a:r>
            <a:r>
              <a:rPr lang="en-US" sz="2800">
                <a:ea typeface="+mn-lt"/>
                <a:cs typeface="+mn-lt"/>
              </a:rPr>
              <a:t> </a:t>
            </a:r>
            <a:r>
              <a:rPr lang="en-US" sz="2800" err="1">
                <a:ea typeface="+mn-lt"/>
                <a:cs typeface="+mn-lt"/>
              </a:rPr>
              <a:t>sprawne</a:t>
            </a:r>
            <a:r>
              <a:rPr lang="en-US" sz="2800">
                <a:ea typeface="+mn-lt"/>
                <a:cs typeface="+mn-lt"/>
              </a:rPr>
              <a:t> </a:t>
            </a:r>
            <a:r>
              <a:rPr lang="en-US" sz="2800" err="1">
                <a:ea typeface="+mn-lt"/>
                <a:cs typeface="+mn-lt"/>
              </a:rPr>
              <a:t>uszy</a:t>
            </a:r>
            <a:r>
              <a:rPr lang="en-US" sz="2800">
                <a:ea typeface="+mn-lt"/>
                <a:cs typeface="+mn-lt"/>
              </a:rPr>
              <a:t>. </a:t>
            </a:r>
            <a:r>
              <a:rPr lang="en-US" sz="2800" err="1">
                <a:ea typeface="+mn-lt"/>
                <a:cs typeface="+mn-lt"/>
              </a:rPr>
              <a:t>Są</a:t>
            </a:r>
            <a:r>
              <a:rPr lang="en-US" sz="2800">
                <a:ea typeface="+mn-lt"/>
                <a:cs typeface="+mn-lt"/>
              </a:rPr>
              <a:t> one </a:t>
            </a:r>
            <a:r>
              <a:rPr lang="en-US" sz="2800" err="1">
                <a:ea typeface="+mn-lt"/>
                <a:cs typeface="+mn-lt"/>
              </a:rPr>
              <a:t>zdolne</a:t>
            </a:r>
            <a:r>
              <a:rPr lang="en-US" sz="2800">
                <a:ea typeface="+mn-lt"/>
                <a:cs typeface="+mn-lt"/>
              </a:rPr>
              <a:t> do </a:t>
            </a:r>
            <a:r>
              <a:rPr lang="en-US" sz="2800" err="1">
                <a:ea typeface="+mn-lt"/>
                <a:cs typeface="+mn-lt"/>
              </a:rPr>
              <a:t>wykrywania</a:t>
            </a:r>
            <a:r>
              <a:rPr lang="en-US" sz="2800">
                <a:ea typeface="+mn-lt"/>
                <a:cs typeface="+mn-lt"/>
              </a:rPr>
              <a:t> </a:t>
            </a:r>
            <a:r>
              <a:rPr lang="en-US" sz="2800" err="1">
                <a:ea typeface="+mn-lt"/>
                <a:cs typeface="+mn-lt"/>
              </a:rPr>
              <a:t>owadów</a:t>
            </a:r>
            <a:r>
              <a:rPr lang="en-US" sz="2800">
                <a:ea typeface="+mn-lt"/>
                <a:cs typeface="+mn-lt"/>
              </a:rPr>
              <a:t> </a:t>
            </a:r>
            <a:r>
              <a:rPr lang="en-US" sz="2800" err="1">
                <a:ea typeface="+mn-lt"/>
                <a:cs typeface="+mn-lt"/>
              </a:rPr>
              <a:t>latających</a:t>
            </a:r>
            <a:r>
              <a:rPr lang="en-US" sz="2800">
                <a:ea typeface="+mn-lt"/>
                <a:cs typeface="+mn-lt"/>
              </a:rPr>
              <a:t> w </a:t>
            </a:r>
            <a:r>
              <a:rPr lang="en-US" sz="2800" err="1">
                <a:ea typeface="+mn-lt"/>
                <a:cs typeface="+mn-lt"/>
              </a:rPr>
              <a:t>ciemnościach</a:t>
            </a:r>
            <a:r>
              <a:rPr lang="en-US" sz="2800">
                <a:ea typeface="+mn-lt"/>
                <a:cs typeface="+mn-lt"/>
              </a:rPr>
              <a:t> (</a:t>
            </a:r>
            <a:r>
              <a:rPr lang="en-US" sz="2800" err="1">
                <a:ea typeface="+mn-lt"/>
                <a:cs typeface="+mn-lt"/>
              </a:rPr>
              <a:t>ćmy</a:t>
            </a:r>
            <a:r>
              <a:rPr lang="en-US" sz="2800">
                <a:ea typeface="+mn-lt"/>
                <a:cs typeface="+mn-lt"/>
              </a:rPr>
              <a:t>).</a:t>
            </a:r>
            <a:endParaRPr lang="en-US" sz="2800">
              <a:cs typeface="Calibri"/>
            </a:endParaRPr>
          </a:p>
        </p:txBody>
      </p:sp>
      <p:pic>
        <p:nvPicPr>
          <p:cNvPr id="4" name="Grafika 4" descr="Szczur">
            <a:extLst>
              <a:ext uri="{FF2B5EF4-FFF2-40B4-BE49-F238E27FC236}">
                <a16:creationId xmlns:a16="http://schemas.microsoft.com/office/drawing/2014/main" id="{648FD312-2BC8-4C82-A22F-74B9477250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0038" y="2354401"/>
            <a:ext cx="2713512" cy="2713512"/>
          </a:xfrm>
          <a:prstGeom prst="rect">
            <a:avLst/>
          </a:prstGeom>
        </p:spPr>
      </p:pic>
    </p:spTree>
    <p:extLst>
      <p:ext uri="{BB962C8B-B14F-4D97-AF65-F5344CB8AC3E}">
        <p14:creationId xmlns:p14="http://schemas.microsoft.com/office/powerpoint/2010/main" val="109107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61C91EB-340B-4811-8012-BCC7B08AA99A}"/>
              </a:ext>
            </a:extLst>
          </p:cNvPr>
          <p:cNvSpPr txBox="1"/>
          <p:nvPr/>
        </p:nvSpPr>
        <p:spPr>
          <a:xfrm>
            <a:off x="123646" y="224287"/>
            <a:ext cx="7947802" cy="61247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800">
                <a:ea typeface="+mn-lt"/>
                <a:cs typeface="+mn-lt"/>
              </a:rPr>
              <a:t>Ultradźwięki wykorzystują również walenie. Wieloryby używają ich do echolokacji w podobny sposób jak to się odbywa w technice morskiej. Dzięki temu mogą namierzać ławice ryb lub plankton. Najdoskonalszy zmysł echolokacji posiadają delfiny. Na ich głowach znajduje się rezonator pozwalający na generowanie precyzyjnie ukierunkowanego strumienia ultradźwięków. Jednocześnie ogromne mózgi delfinów są w stanie przetworzyć uzyskane w ten sposób dane w trójwymiarowy model otoczenia. Badania nad tymi ssakami wykazały, że poprzez ultradźwięki postrzegają one swoje środowisko z taką precyzją jak my widzimy nasz świat oczami odbierającymi światło. </a:t>
            </a:r>
            <a:endParaRPr lang="pl-PL" sz="2800">
              <a:cs typeface="Calibri"/>
            </a:endParaRPr>
          </a:p>
        </p:txBody>
      </p:sp>
      <p:pic>
        <p:nvPicPr>
          <p:cNvPr id="3" name="Grafika 3" descr="Delfin">
            <a:extLst>
              <a:ext uri="{FF2B5EF4-FFF2-40B4-BE49-F238E27FC236}">
                <a16:creationId xmlns:a16="http://schemas.microsoft.com/office/drawing/2014/main" id="{0AA52F64-9D8F-4724-A343-33E70DC482C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96046" y="412631"/>
            <a:ext cx="3948021" cy="4178058"/>
          </a:xfrm>
          <a:prstGeom prst="rect">
            <a:avLst/>
          </a:prstGeom>
        </p:spPr>
      </p:pic>
    </p:spTree>
    <p:extLst>
      <p:ext uri="{BB962C8B-B14F-4D97-AF65-F5344CB8AC3E}">
        <p14:creationId xmlns:p14="http://schemas.microsoft.com/office/powerpoint/2010/main" val="1207786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92B12232-CFA9-442F-8A65-3AE3F52D3266}"/>
              </a:ext>
            </a:extLst>
          </p:cNvPr>
          <p:cNvSpPr>
            <a:spLocks noGrp="1"/>
          </p:cNvSpPr>
          <p:nvPr>
            <p:ph type="title"/>
          </p:nvPr>
        </p:nvSpPr>
        <p:spPr>
          <a:xfrm>
            <a:off x="767290" y="1166932"/>
            <a:ext cx="3582073" cy="4279709"/>
          </a:xfrm>
        </p:spPr>
        <p:txBody>
          <a:bodyPr vert="horz" lIns="91440" tIns="45720" rIns="91440" bIns="45720" rtlCol="0" anchor="ctr">
            <a:normAutofit/>
          </a:bodyPr>
          <a:lstStyle/>
          <a:p>
            <a:r>
              <a:rPr lang="en-US" sz="3700" b="1" kern="1200">
                <a:solidFill>
                  <a:schemeClr val="bg1"/>
                </a:solidFill>
                <a:highlight>
                  <a:srgbClr val="000000"/>
                </a:highlight>
                <a:latin typeface="+mj-lt"/>
                <a:ea typeface="+mj-ea"/>
                <a:cs typeface="+mj-cs"/>
              </a:rPr>
              <a:t>METODY WYTWARZANIA ULTRADŹWIĘKÓW</a:t>
            </a:r>
            <a:endParaRPr lang="en-US" sz="3700" b="1" kern="1200">
              <a:solidFill>
                <a:schemeClr val="bg1"/>
              </a:solidFill>
              <a:highlight>
                <a:srgbClr val="000000"/>
              </a:highlight>
              <a:latin typeface="+mj-lt"/>
              <a:cs typeface="Calibri Light"/>
            </a:endParaRPr>
          </a:p>
        </p:txBody>
      </p:sp>
      <p:sp>
        <p:nvSpPr>
          <p:cNvPr id="3" name="pole tekstowe 2">
            <a:extLst>
              <a:ext uri="{FF2B5EF4-FFF2-40B4-BE49-F238E27FC236}">
                <a16:creationId xmlns:a16="http://schemas.microsoft.com/office/drawing/2014/main" id="{79A96FD8-3920-4FA8-859A-3ED32194D4C0}"/>
              </a:ext>
            </a:extLst>
          </p:cNvPr>
          <p:cNvSpPr txBox="1"/>
          <p:nvPr/>
        </p:nvSpPr>
        <p:spPr>
          <a:xfrm>
            <a:off x="4581827" y="289915"/>
            <a:ext cx="7341629" cy="6623217"/>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28600">
              <a:lnSpc>
                <a:spcPct val="90000"/>
              </a:lnSpc>
              <a:spcAft>
                <a:spcPts val="600"/>
              </a:spcAft>
              <a:buFont typeface="Arial" panose="020B0604020202020204" pitchFamily="34" charset="0"/>
              <a:buChar char="•"/>
            </a:pPr>
            <a:r>
              <a:rPr lang="en-US" sz="2000" b="1" err="1"/>
              <a:t>mechaniczne</a:t>
            </a:r>
            <a:r>
              <a:rPr lang="en-US" sz="2000"/>
              <a:t> – </a:t>
            </a:r>
            <a:r>
              <a:rPr lang="en-US" sz="2000" err="1"/>
              <a:t>układy</a:t>
            </a:r>
            <a:r>
              <a:rPr lang="en-US" sz="2000"/>
              <a:t> </a:t>
            </a:r>
            <a:r>
              <a:rPr lang="en-US" sz="2000" err="1"/>
              <a:t>drgające</a:t>
            </a:r>
            <a:r>
              <a:rPr lang="en-US" sz="2000"/>
              <a:t> (</a:t>
            </a:r>
            <a:r>
              <a:rPr lang="en-US" sz="2000" err="1"/>
              <a:t>struny</a:t>
            </a:r>
            <a:r>
              <a:rPr lang="en-US" sz="2000"/>
              <a:t>, </a:t>
            </a:r>
            <a:r>
              <a:rPr lang="en-US" sz="2000" err="1"/>
              <a:t>płytki</a:t>
            </a:r>
            <a:r>
              <a:rPr lang="en-US" sz="2000"/>
              <a:t> </a:t>
            </a:r>
            <a:r>
              <a:rPr lang="en-US" sz="2000" err="1"/>
              <a:t>sprężyste</a:t>
            </a:r>
            <a:r>
              <a:rPr lang="en-US" sz="2000"/>
              <a:t>, </a:t>
            </a:r>
            <a:r>
              <a:rPr lang="en-US" sz="2000" err="1"/>
              <a:t>piszczałki</a:t>
            </a:r>
            <a:r>
              <a:rPr lang="en-US" sz="2000"/>
              <a:t>). </a:t>
            </a:r>
            <a:r>
              <a:rPr lang="en-US" sz="2000" err="1"/>
              <a:t>Wykorzystują</a:t>
            </a:r>
            <a:r>
              <a:rPr lang="en-US" sz="2000"/>
              <a:t> one </a:t>
            </a:r>
            <a:r>
              <a:rPr lang="en-US" sz="2000" err="1"/>
              <a:t>drgania</a:t>
            </a:r>
            <a:r>
              <a:rPr lang="en-US" sz="2000"/>
              <a:t> </a:t>
            </a:r>
            <a:r>
              <a:rPr lang="en-US" sz="2000" err="1"/>
              <a:t>samego</a:t>
            </a:r>
            <a:r>
              <a:rPr lang="en-US" sz="2000"/>
              <a:t> </a:t>
            </a:r>
            <a:r>
              <a:rPr lang="en-US" sz="2000" err="1"/>
              <a:t>tworzywa</a:t>
            </a:r>
            <a:r>
              <a:rPr lang="en-US" sz="2000"/>
              <a:t> </a:t>
            </a:r>
            <a:r>
              <a:rPr lang="en-US" sz="2000" err="1"/>
              <a:t>albo</a:t>
            </a:r>
            <a:r>
              <a:rPr lang="en-US" sz="2000"/>
              <a:t> </a:t>
            </a:r>
            <a:r>
              <a:rPr lang="en-US" sz="2000" err="1"/>
              <a:t>przepływ</a:t>
            </a:r>
            <a:r>
              <a:rPr lang="en-US" sz="2000"/>
              <a:t> </a:t>
            </a:r>
            <a:r>
              <a:rPr lang="en-US" sz="2000" err="1"/>
              <a:t>gazów</a:t>
            </a:r>
            <a:r>
              <a:rPr lang="en-US" sz="2000"/>
              <a:t> </a:t>
            </a:r>
            <a:r>
              <a:rPr lang="en-US" sz="2000" err="1"/>
              <a:t>czy</a:t>
            </a:r>
            <a:r>
              <a:rPr lang="en-US" sz="2000"/>
              <a:t> </a:t>
            </a:r>
            <a:r>
              <a:rPr lang="en-US" sz="2000" err="1"/>
              <a:t>cieczy</a:t>
            </a:r>
            <a:r>
              <a:rPr lang="en-US" sz="2000"/>
              <a:t>. </a:t>
            </a:r>
            <a:r>
              <a:rPr lang="en-US" sz="2000" err="1"/>
              <a:t>Typowe</a:t>
            </a:r>
            <a:r>
              <a:rPr lang="en-US" sz="2000"/>
              <a:t> </a:t>
            </a:r>
            <a:r>
              <a:rPr lang="en-US" sz="2000" err="1"/>
              <a:t>przykłady</a:t>
            </a:r>
            <a:r>
              <a:rPr lang="en-US" sz="2000"/>
              <a:t> to </a:t>
            </a:r>
            <a:r>
              <a:rPr lang="en-US" sz="2000" err="1"/>
              <a:t>syreny</a:t>
            </a:r>
            <a:r>
              <a:rPr lang="en-US" sz="2000"/>
              <a:t> </a:t>
            </a:r>
            <a:r>
              <a:rPr lang="en-US" sz="2000" err="1"/>
              <a:t>ultradźwiękowe</a:t>
            </a:r>
            <a:endParaRPr lang="en-US" sz="2000">
              <a:cs typeface="Calibri"/>
            </a:endParaRPr>
          </a:p>
          <a:p>
            <a:pPr marL="285750" indent="-228600">
              <a:lnSpc>
                <a:spcPct val="90000"/>
              </a:lnSpc>
              <a:spcAft>
                <a:spcPts val="600"/>
              </a:spcAft>
              <a:buFont typeface="Arial" panose="020B0604020202020204" pitchFamily="34" charset="0"/>
              <a:buChar char="•"/>
            </a:pPr>
            <a:r>
              <a:rPr lang="en-US" sz="2000" b="1" err="1"/>
              <a:t>termiczne</a:t>
            </a:r>
            <a:r>
              <a:rPr lang="en-US" sz="2000"/>
              <a:t> – </a:t>
            </a:r>
            <a:r>
              <a:rPr lang="en-US" sz="2000" err="1"/>
              <a:t>poprzez</a:t>
            </a:r>
            <a:r>
              <a:rPr lang="en-US" sz="2000"/>
              <a:t> </a:t>
            </a:r>
            <a:r>
              <a:rPr lang="en-US" sz="2000" err="1"/>
              <a:t>wyładowania</a:t>
            </a:r>
            <a:r>
              <a:rPr lang="en-US" sz="2000"/>
              <a:t> </a:t>
            </a:r>
            <a:r>
              <a:rPr lang="en-US" sz="2000" err="1"/>
              <a:t>elektryczne</a:t>
            </a:r>
            <a:r>
              <a:rPr lang="en-US" sz="2000"/>
              <a:t> w </a:t>
            </a:r>
            <a:r>
              <a:rPr lang="en-US" sz="2000" err="1"/>
              <a:t>płynach</a:t>
            </a:r>
            <a:r>
              <a:rPr lang="en-US" sz="2000"/>
              <a:t> </a:t>
            </a:r>
            <a:r>
              <a:rPr lang="en-US" sz="2000" err="1"/>
              <a:t>i</a:t>
            </a:r>
            <a:r>
              <a:rPr lang="en-US" sz="2000"/>
              <a:t> </a:t>
            </a:r>
            <a:r>
              <a:rPr lang="en-US" sz="2000" err="1"/>
              <a:t>gazach</a:t>
            </a:r>
            <a:r>
              <a:rPr lang="en-US" sz="2000"/>
              <a:t>, </a:t>
            </a:r>
            <a:r>
              <a:rPr lang="en-US" sz="2000" err="1"/>
              <a:t>poprzez</a:t>
            </a:r>
            <a:r>
              <a:rPr lang="en-US" sz="2000"/>
              <a:t> </a:t>
            </a:r>
            <a:r>
              <a:rPr lang="en-US" sz="2000" err="1"/>
              <a:t>ciągle</a:t>
            </a:r>
            <a:r>
              <a:rPr lang="en-US" sz="2000"/>
              <a:t> </a:t>
            </a:r>
            <a:r>
              <a:rPr lang="en-US" sz="2000" err="1"/>
              <a:t>lub</a:t>
            </a:r>
            <a:r>
              <a:rPr lang="en-US" sz="2000"/>
              <a:t> </a:t>
            </a:r>
            <a:r>
              <a:rPr lang="en-US" sz="2000" err="1"/>
              <a:t>impulsowe</a:t>
            </a:r>
            <a:r>
              <a:rPr lang="en-US" sz="2000"/>
              <a:t> </a:t>
            </a:r>
            <a:r>
              <a:rPr lang="en-US" sz="2000" err="1"/>
              <a:t>podnoszenie</a:t>
            </a:r>
            <a:r>
              <a:rPr lang="en-US" sz="2000"/>
              <a:t> </a:t>
            </a:r>
            <a:r>
              <a:rPr lang="en-US" sz="2000" err="1"/>
              <a:t>temperatury</a:t>
            </a:r>
            <a:r>
              <a:rPr lang="en-US" sz="2000"/>
              <a:t> </a:t>
            </a:r>
            <a:r>
              <a:rPr lang="en-US" sz="2000" err="1"/>
              <a:t>przewodników</a:t>
            </a:r>
            <a:r>
              <a:rPr lang="en-US" sz="2000"/>
              <a:t> </a:t>
            </a:r>
            <a:r>
              <a:rPr lang="en-US" sz="2000" err="1"/>
              <a:t>prądu</a:t>
            </a:r>
            <a:r>
              <a:rPr lang="en-US" sz="2000"/>
              <a:t>.</a:t>
            </a:r>
            <a:endParaRPr lang="en-US" sz="2000">
              <a:cs typeface="Calibri"/>
            </a:endParaRPr>
          </a:p>
          <a:p>
            <a:pPr marL="285750" indent="-228600">
              <a:lnSpc>
                <a:spcPct val="90000"/>
              </a:lnSpc>
              <a:spcAft>
                <a:spcPts val="600"/>
              </a:spcAft>
              <a:buFont typeface="Arial" panose="020B0604020202020204" pitchFamily="34" charset="0"/>
              <a:buChar char="•"/>
            </a:pPr>
            <a:r>
              <a:rPr lang="en-US" sz="2000" b="1" err="1"/>
              <a:t>magnetostrykcja</a:t>
            </a:r>
            <a:r>
              <a:rPr lang="en-US" sz="2000"/>
              <a:t> – </a:t>
            </a:r>
            <a:r>
              <a:rPr lang="en-US" sz="2000" err="1"/>
              <a:t>zmiana</a:t>
            </a:r>
            <a:r>
              <a:rPr lang="en-US" sz="2000"/>
              <a:t> </a:t>
            </a:r>
            <a:r>
              <a:rPr lang="en-US" sz="2000" err="1"/>
              <a:t>długości</a:t>
            </a:r>
            <a:r>
              <a:rPr lang="en-US" sz="2000"/>
              <a:t> </a:t>
            </a:r>
            <a:r>
              <a:rPr lang="en-US" sz="2000" err="1"/>
              <a:t>rdzenia</a:t>
            </a:r>
            <a:r>
              <a:rPr lang="en-US" sz="2000"/>
              <a:t> </a:t>
            </a:r>
            <a:r>
              <a:rPr lang="en-US" sz="2000" err="1"/>
              <a:t>elektromagnesu</a:t>
            </a:r>
            <a:r>
              <a:rPr lang="en-US" sz="2000"/>
              <a:t> pod </a:t>
            </a:r>
            <a:r>
              <a:rPr lang="en-US" sz="2000" err="1"/>
              <a:t>wpływem</a:t>
            </a:r>
            <a:r>
              <a:rPr lang="en-US" sz="2000"/>
              <a:t> </a:t>
            </a:r>
            <a:r>
              <a:rPr lang="en-US" sz="2000" err="1"/>
              <a:t>zmiennego</a:t>
            </a:r>
            <a:r>
              <a:rPr lang="en-US" sz="2000"/>
              <a:t> </a:t>
            </a:r>
            <a:r>
              <a:rPr lang="en-US" sz="2000" err="1"/>
              <a:t>prądu</a:t>
            </a:r>
            <a:r>
              <a:rPr lang="en-US" sz="2000"/>
              <a:t> </a:t>
            </a:r>
            <a:r>
              <a:rPr lang="en-US" sz="2000" err="1"/>
              <a:t>przepuszczanego</a:t>
            </a:r>
            <a:r>
              <a:rPr lang="en-US" sz="2000"/>
              <a:t> </a:t>
            </a:r>
            <a:r>
              <a:rPr lang="en-US" sz="2000" err="1"/>
              <a:t>przez</a:t>
            </a:r>
            <a:r>
              <a:rPr lang="en-US" sz="2000"/>
              <a:t> solenoid </a:t>
            </a:r>
            <a:r>
              <a:rPr lang="en-US" sz="2000" err="1"/>
              <a:t>nawinięty</a:t>
            </a:r>
            <a:r>
              <a:rPr lang="en-US" sz="2000"/>
              <a:t> </a:t>
            </a:r>
            <a:r>
              <a:rPr lang="en-US" sz="2000" err="1"/>
              <a:t>na</a:t>
            </a:r>
            <a:r>
              <a:rPr lang="en-US" sz="2000"/>
              <a:t> ten </a:t>
            </a:r>
            <a:r>
              <a:rPr lang="en-US" sz="2000" err="1"/>
              <a:t>rdzeń</a:t>
            </a:r>
            <a:r>
              <a:rPr lang="en-US" sz="2000"/>
              <a:t>.</a:t>
            </a:r>
            <a:endParaRPr lang="en-US" sz="2000">
              <a:cs typeface="Calibri"/>
            </a:endParaRPr>
          </a:p>
          <a:p>
            <a:pPr marL="285750" indent="-228600">
              <a:lnSpc>
                <a:spcPct val="90000"/>
              </a:lnSpc>
              <a:spcAft>
                <a:spcPts val="600"/>
              </a:spcAft>
              <a:buFont typeface="Arial" panose="020B0604020202020204" pitchFamily="34" charset="0"/>
              <a:buChar char="•"/>
            </a:pPr>
            <a:r>
              <a:rPr lang="en-US" sz="2000" b="1" err="1"/>
              <a:t>odwrócenie</a:t>
            </a:r>
            <a:r>
              <a:rPr lang="en-US" sz="2000" b="1"/>
              <a:t> </a:t>
            </a:r>
            <a:r>
              <a:rPr lang="en-US" sz="2000" b="1" err="1"/>
              <a:t>efektu</a:t>
            </a:r>
            <a:r>
              <a:rPr lang="en-US" sz="2000" b="1"/>
              <a:t> </a:t>
            </a:r>
            <a:r>
              <a:rPr lang="en-US" sz="2000" b="1" err="1"/>
              <a:t>piezoelektrycznego</a:t>
            </a:r>
            <a:r>
              <a:rPr lang="en-US" sz="2000"/>
              <a:t> – </a:t>
            </a:r>
            <a:r>
              <a:rPr lang="en-US" sz="2000" err="1"/>
              <a:t>polega</a:t>
            </a:r>
            <a:r>
              <a:rPr lang="en-US" sz="2000"/>
              <a:t> </a:t>
            </a:r>
            <a:r>
              <a:rPr lang="en-US" sz="2000" err="1"/>
              <a:t>na</a:t>
            </a:r>
            <a:r>
              <a:rPr lang="en-US" sz="2000"/>
              <a:t> </a:t>
            </a:r>
            <a:r>
              <a:rPr lang="en-US" sz="2000" err="1"/>
              <a:t>doprowadzeniu</a:t>
            </a:r>
            <a:r>
              <a:rPr lang="en-US" sz="2000"/>
              <a:t> do </a:t>
            </a:r>
            <a:r>
              <a:rPr lang="en-US" sz="2000" err="1"/>
              <a:t>przeciwległych</a:t>
            </a:r>
            <a:r>
              <a:rPr lang="en-US" sz="2000"/>
              <a:t> </a:t>
            </a:r>
            <a:r>
              <a:rPr lang="en-US" sz="2000" err="1"/>
              <a:t>płaszczyzn</a:t>
            </a:r>
            <a:r>
              <a:rPr lang="en-US" sz="2000"/>
              <a:t> </a:t>
            </a:r>
            <a:r>
              <a:rPr lang="en-US" sz="2000" err="1"/>
              <a:t>kryształu</a:t>
            </a:r>
            <a:r>
              <a:rPr lang="en-US" sz="2000"/>
              <a:t> </a:t>
            </a:r>
            <a:r>
              <a:rPr lang="en-US" sz="2000" err="1"/>
              <a:t>kwarcu</a:t>
            </a:r>
            <a:r>
              <a:rPr lang="en-US" sz="2000"/>
              <a:t> </a:t>
            </a:r>
            <a:r>
              <a:rPr lang="en-US" sz="2000" err="1"/>
              <a:t>lub</a:t>
            </a:r>
            <a:r>
              <a:rPr lang="en-US" sz="2000"/>
              <a:t> </a:t>
            </a:r>
            <a:r>
              <a:rPr lang="en-US" sz="2000" err="1"/>
              <a:t>innego</a:t>
            </a:r>
            <a:r>
              <a:rPr lang="en-US" sz="2000"/>
              <a:t> </a:t>
            </a:r>
            <a:r>
              <a:rPr lang="en-US" sz="2000" err="1"/>
              <a:t>minerału</a:t>
            </a:r>
            <a:r>
              <a:rPr lang="en-US" sz="2000"/>
              <a:t> </a:t>
            </a:r>
            <a:r>
              <a:rPr lang="en-US" sz="2000" err="1"/>
              <a:t>szybko</a:t>
            </a:r>
            <a:r>
              <a:rPr lang="en-US" sz="2000"/>
              <a:t> </a:t>
            </a:r>
            <a:r>
              <a:rPr lang="en-US" sz="2000" err="1"/>
              <a:t>zmiennego</a:t>
            </a:r>
            <a:r>
              <a:rPr lang="en-US" sz="2000"/>
              <a:t> </a:t>
            </a:r>
            <a:r>
              <a:rPr lang="en-US" sz="2000" err="1"/>
              <a:t>napięcia</a:t>
            </a:r>
            <a:r>
              <a:rPr lang="en-US" sz="2000"/>
              <a:t> </a:t>
            </a:r>
            <a:r>
              <a:rPr lang="en-US" sz="2000" err="1"/>
              <a:t>elektrycznego</a:t>
            </a:r>
            <a:r>
              <a:rPr lang="en-US" sz="2000"/>
              <a:t>. </a:t>
            </a:r>
            <a:r>
              <a:rPr lang="en-US" sz="2000" err="1"/>
              <a:t>Prowadzi</a:t>
            </a:r>
            <a:r>
              <a:rPr lang="en-US" sz="2000"/>
              <a:t> to do </a:t>
            </a:r>
            <a:r>
              <a:rPr lang="en-US" sz="2000" err="1"/>
              <a:t>rozszerzenia</a:t>
            </a:r>
            <a:r>
              <a:rPr lang="en-US" sz="2000"/>
              <a:t> </a:t>
            </a:r>
            <a:r>
              <a:rPr lang="en-US" sz="2000" err="1"/>
              <a:t>lub</a:t>
            </a:r>
            <a:r>
              <a:rPr lang="en-US" sz="2000"/>
              <a:t> </a:t>
            </a:r>
            <a:r>
              <a:rPr lang="en-US" sz="2000" err="1"/>
              <a:t>skurczenia</a:t>
            </a:r>
            <a:r>
              <a:rPr lang="en-US" sz="2000"/>
              <a:t> </a:t>
            </a:r>
            <a:r>
              <a:rPr lang="en-US" sz="2000" err="1"/>
              <a:t>płytki</a:t>
            </a:r>
            <a:r>
              <a:rPr lang="en-US" sz="2000"/>
              <a:t> </a:t>
            </a:r>
            <a:r>
              <a:rPr lang="en-US" sz="2000" err="1"/>
              <a:t>i</a:t>
            </a:r>
            <a:r>
              <a:rPr lang="en-US" sz="2000"/>
              <a:t> do </a:t>
            </a:r>
            <a:r>
              <a:rPr lang="en-US" sz="2000" err="1"/>
              <a:t>powstania</a:t>
            </a:r>
            <a:r>
              <a:rPr lang="en-US" sz="2000"/>
              <a:t> </a:t>
            </a:r>
            <a:r>
              <a:rPr lang="en-US" sz="2000" err="1"/>
              <a:t>drgań</a:t>
            </a:r>
            <a:r>
              <a:rPr lang="en-US" sz="2000"/>
              <a:t> o </a:t>
            </a:r>
            <a:r>
              <a:rPr lang="en-US" sz="2000" err="1"/>
              <a:t>odpowiedniej</a:t>
            </a:r>
            <a:r>
              <a:rPr lang="en-US" sz="2000"/>
              <a:t> </a:t>
            </a:r>
            <a:r>
              <a:rPr lang="en-US" sz="2000" err="1"/>
              <a:t>częstotliwości</a:t>
            </a:r>
            <a:r>
              <a:rPr lang="en-US" sz="2000"/>
              <a:t>.</a:t>
            </a:r>
            <a:endParaRPr lang="en-US" sz="2000">
              <a:cs typeface="Calibri"/>
            </a:endParaRPr>
          </a:p>
          <a:p>
            <a:pPr marL="285750" indent="-228600">
              <a:lnSpc>
                <a:spcPct val="90000"/>
              </a:lnSpc>
              <a:spcAft>
                <a:spcPts val="600"/>
              </a:spcAft>
              <a:buFont typeface="Arial" panose="020B0604020202020204" pitchFamily="34" charset="0"/>
              <a:buChar char="•"/>
            </a:pPr>
            <a:r>
              <a:rPr lang="en-US" sz="2000" b="1" err="1"/>
              <a:t>optyczne</a:t>
            </a:r>
            <a:r>
              <a:rPr lang="en-US" sz="2000"/>
              <a:t> – </a:t>
            </a:r>
            <a:r>
              <a:rPr lang="en-US" sz="2000" err="1"/>
              <a:t>laserem</a:t>
            </a:r>
            <a:r>
              <a:rPr lang="en-US" sz="2000"/>
              <a:t> </a:t>
            </a:r>
            <a:r>
              <a:rPr lang="en-US" sz="2000" err="1"/>
              <a:t>można</a:t>
            </a:r>
            <a:r>
              <a:rPr lang="en-US" sz="2000"/>
              <a:t> </a:t>
            </a:r>
            <a:r>
              <a:rPr lang="en-US" sz="2000" err="1"/>
              <a:t>wytworzyć</a:t>
            </a:r>
            <a:r>
              <a:rPr lang="en-US" sz="2000"/>
              <a:t> </a:t>
            </a:r>
            <a:r>
              <a:rPr lang="en-US" sz="2000" err="1"/>
              <a:t>fale</a:t>
            </a:r>
            <a:r>
              <a:rPr lang="en-US" sz="2000"/>
              <a:t> </a:t>
            </a:r>
            <a:r>
              <a:rPr lang="en-US" sz="2000" err="1"/>
              <a:t>sprężyste</a:t>
            </a:r>
            <a:r>
              <a:rPr lang="en-US" sz="2000"/>
              <a:t> w </a:t>
            </a:r>
            <a:r>
              <a:rPr lang="en-US" sz="2000" err="1"/>
              <a:t>szerokim</a:t>
            </a:r>
            <a:r>
              <a:rPr lang="en-US" sz="2000"/>
              <a:t> </a:t>
            </a:r>
            <a:r>
              <a:rPr lang="en-US" sz="2000" err="1"/>
              <a:t>zakresie</a:t>
            </a:r>
            <a:r>
              <a:rPr lang="en-US" sz="2000"/>
              <a:t> </a:t>
            </a:r>
            <a:r>
              <a:rPr lang="en-US" sz="2000" err="1"/>
              <a:t>częstotliwości</a:t>
            </a:r>
            <a:r>
              <a:rPr lang="en-US" sz="2000"/>
              <a:t> </a:t>
            </a:r>
            <a:r>
              <a:rPr lang="en-US" sz="2000" err="1"/>
              <a:t>ultradźwiękowych</a:t>
            </a:r>
            <a:r>
              <a:rPr lang="en-US" sz="2000"/>
              <a:t> </a:t>
            </a:r>
            <a:r>
              <a:rPr lang="en-US" sz="2000" err="1"/>
              <a:t>aż</a:t>
            </a:r>
            <a:r>
              <a:rPr lang="en-US" sz="2000"/>
              <a:t> do </a:t>
            </a:r>
            <a:r>
              <a:rPr lang="en-US" sz="2000" err="1"/>
              <a:t>zakresu</a:t>
            </a:r>
            <a:r>
              <a:rPr lang="en-US" sz="2000"/>
              <a:t> </a:t>
            </a:r>
            <a:r>
              <a:rPr lang="en-US" sz="2000" err="1"/>
              <a:t>hiperdźwiękowego</a:t>
            </a:r>
            <a:r>
              <a:rPr lang="en-US" sz="2000"/>
              <a:t>.</a:t>
            </a:r>
            <a:endParaRPr lang="en-US" sz="2000">
              <a:cs typeface="Calibri"/>
            </a:endParaRPr>
          </a:p>
          <a:p>
            <a:pPr indent="-228600">
              <a:lnSpc>
                <a:spcPct val="90000"/>
              </a:lnSpc>
              <a:spcAft>
                <a:spcPts val="600"/>
              </a:spcAft>
              <a:buFont typeface="Arial" panose="020B0604020202020204" pitchFamily="34" charset="0"/>
              <a:buChar char="•"/>
            </a:pPr>
            <a:endParaRPr lang="en-US" sz="2000">
              <a:cs typeface="Calibri"/>
            </a:endParaRPr>
          </a:p>
        </p:txBody>
      </p:sp>
    </p:spTree>
    <p:extLst>
      <p:ext uri="{BB962C8B-B14F-4D97-AF65-F5344CB8AC3E}">
        <p14:creationId xmlns:p14="http://schemas.microsoft.com/office/powerpoint/2010/main" val="395688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5FC3A42-01A7-400D-A848-29B6AB86422A}"/>
              </a:ext>
            </a:extLst>
          </p:cNvPr>
          <p:cNvSpPr>
            <a:spLocks noGrp="1"/>
          </p:cNvSpPr>
          <p:nvPr>
            <p:ph type="title"/>
          </p:nvPr>
        </p:nvSpPr>
        <p:spPr>
          <a:xfrm>
            <a:off x="965199" y="851517"/>
            <a:ext cx="5130795" cy="1461778"/>
          </a:xfrm>
        </p:spPr>
        <p:txBody>
          <a:bodyPr vert="horz" lIns="91440" tIns="45720" rIns="91440" bIns="45720" rtlCol="0" anchor="ctr">
            <a:normAutofit/>
          </a:bodyPr>
          <a:lstStyle/>
          <a:p>
            <a:r>
              <a:rPr lang="en-US" sz="4000" b="1" kern="1200">
                <a:solidFill>
                  <a:schemeClr val="tx1"/>
                </a:solidFill>
                <a:highlight>
                  <a:srgbClr val="C0C0C0"/>
                </a:highlight>
                <a:latin typeface="+mj-lt"/>
                <a:ea typeface="+mj-ea"/>
                <a:cs typeface="+mj-cs"/>
              </a:rPr>
              <a:t>SKUTKI UBOCZNE</a:t>
            </a:r>
          </a:p>
        </p:txBody>
      </p:sp>
      <p:sp>
        <p:nvSpPr>
          <p:cNvPr id="3" name="pole tekstowe 2">
            <a:extLst>
              <a:ext uri="{FF2B5EF4-FFF2-40B4-BE49-F238E27FC236}">
                <a16:creationId xmlns:a16="http://schemas.microsoft.com/office/drawing/2014/main" id="{460C3FB7-4824-48B1-B3A7-98ABFE245603}"/>
              </a:ext>
            </a:extLst>
          </p:cNvPr>
          <p:cNvSpPr txBox="1"/>
          <p:nvPr/>
        </p:nvSpPr>
        <p:spPr>
          <a:xfrm>
            <a:off x="965200" y="2470248"/>
            <a:ext cx="4048344" cy="353623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800" err="1"/>
              <a:t>uszkodzenie</a:t>
            </a:r>
            <a:r>
              <a:rPr lang="en-US" sz="2800"/>
              <a:t> </a:t>
            </a:r>
            <a:r>
              <a:rPr lang="en-US" sz="2800" err="1"/>
              <a:t>oczu</a:t>
            </a:r>
            <a:r>
              <a:rPr lang="en-US" sz="2800"/>
              <a:t>, </a:t>
            </a:r>
            <a:r>
              <a:rPr lang="en-US" sz="2800" err="1"/>
              <a:t>wrzody</a:t>
            </a:r>
            <a:r>
              <a:rPr lang="en-US" sz="2800"/>
              <a:t> </a:t>
            </a:r>
            <a:r>
              <a:rPr lang="en-US" sz="2800" err="1"/>
              <a:t>żołądka</a:t>
            </a:r>
            <a:r>
              <a:rPr lang="en-US" sz="2800"/>
              <a:t>, </a:t>
            </a:r>
            <a:r>
              <a:rPr lang="en-US" sz="2800" err="1"/>
              <a:t>problemy</a:t>
            </a:r>
            <a:r>
              <a:rPr lang="en-US" sz="2800"/>
              <a:t> z </a:t>
            </a:r>
            <a:r>
              <a:rPr lang="en-US" sz="2800" err="1"/>
              <a:t>rozwojem</a:t>
            </a:r>
            <a:r>
              <a:rPr lang="en-US" sz="2800"/>
              <a:t> </a:t>
            </a:r>
            <a:r>
              <a:rPr lang="en-US" sz="2800" err="1"/>
              <a:t>układu</a:t>
            </a:r>
            <a:r>
              <a:rPr lang="en-US" sz="2800"/>
              <a:t> </a:t>
            </a:r>
            <a:r>
              <a:rPr lang="en-US" sz="2800" err="1"/>
              <a:t>kostnego</a:t>
            </a:r>
            <a:r>
              <a:rPr lang="en-US" sz="2800"/>
              <a:t> u </a:t>
            </a:r>
            <a:r>
              <a:rPr lang="en-US" sz="2800" err="1"/>
              <a:t>płodu</a:t>
            </a:r>
            <a:r>
              <a:rPr lang="en-US" sz="2800"/>
              <a:t>, </a:t>
            </a:r>
            <a:r>
              <a:rPr lang="en-US" sz="2800" err="1"/>
              <a:t>schorzenia</a:t>
            </a:r>
            <a:r>
              <a:rPr lang="en-US" sz="2800"/>
              <a:t> </a:t>
            </a:r>
            <a:r>
              <a:rPr lang="en-US" sz="2800" err="1"/>
              <a:t>układu</a:t>
            </a:r>
            <a:r>
              <a:rPr lang="en-US" sz="2800"/>
              <a:t> </a:t>
            </a:r>
            <a:r>
              <a:rPr lang="en-US" sz="2800" err="1"/>
              <a:t>krążenia</a:t>
            </a:r>
            <a:r>
              <a:rPr lang="en-US" sz="2800"/>
              <a:t>, </a:t>
            </a:r>
            <a:r>
              <a:rPr lang="en-US" sz="2800" err="1"/>
              <a:t>biegunka</a:t>
            </a:r>
            <a:r>
              <a:rPr lang="en-US" sz="2800"/>
              <a:t>, </a:t>
            </a:r>
            <a:r>
              <a:rPr lang="en-US" sz="2800" err="1"/>
              <a:t>ból</a:t>
            </a:r>
            <a:r>
              <a:rPr lang="en-US" sz="2800"/>
              <a:t> </a:t>
            </a:r>
            <a:r>
              <a:rPr lang="en-US" sz="2800" err="1"/>
              <a:t>brzucha</a:t>
            </a:r>
            <a:r>
              <a:rPr lang="en-US" sz="2800"/>
              <a:t>.</a:t>
            </a:r>
            <a:endParaRPr lang="en-US" sz="2800">
              <a:cs typeface="Calibri"/>
            </a:endParaRPr>
          </a:p>
        </p:txBody>
      </p:sp>
      <p:sp>
        <p:nvSpPr>
          <p:cNvPr id="12" name="Freeform: Shape 11">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fika 5" descr="Medycyna">
            <a:extLst>
              <a:ext uri="{FF2B5EF4-FFF2-40B4-BE49-F238E27FC236}">
                <a16:creationId xmlns:a16="http://schemas.microsoft.com/office/drawing/2014/main" id="{4F467E91-0634-4C7C-9091-81802C84C68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406499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5C4B49F8-81A8-4820-A891-F24DE5C03162}"/>
              </a:ext>
            </a:extLst>
          </p:cNvPr>
          <p:cNvSpPr>
            <a:spLocks noGrp="1"/>
          </p:cNvSpPr>
          <p:nvPr>
            <p:ph type="title"/>
          </p:nvPr>
        </p:nvSpPr>
        <p:spPr>
          <a:xfrm>
            <a:off x="965199" y="118272"/>
            <a:ext cx="5130795" cy="1461778"/>
          </a:xfrm>
        </p:spPr>
        <p:txBody>
          <a:bodyPr vert="horz" lIns="91440" tIns="45720" rIns="91440" bIns="45720" rtlCol="0" anchor="ctr">
            <a:normAutofit/>
          </a:bodyPr>
          <a:lstStyle/>
          <a:p>
            <a:r>
              <a:rPr lang="en-US" sz="4000" b="1" kern="1200">
                <a:solidFill>
                  <a:schemeClr val="tx1"/>
                </a:solidFill>
                <a:highlight>
                  <a:srgbClr val="C0C0C0"/>
                </a:highlight>
                <a:latin typeface="+mj-lt"/>
                <a:ea typeface="+mj-ea"/>
                <a:cs typeface="+mj-cs"/>
              </a:rPr>
              <a:t>CIEKAWOSTKI</a:t>
            </a:r>
            <a:endParaRPr lang="en-US" sz="4000" b="1" kern="1200">
              <a:solidFill>
                <a:schemeClr val="tx1"/>
              </a:solidFill>
              <a:latin typeface="+mj-lt"/>
              <a:ea typeface="+mj-ea"/>
              <a:cs typeface="+mj-cs"/>
            </a:endParaRPr>
          </a:p>
        </p:txBody>
      </p:sp>
      <p:sp>
        <p:nvSpPr>
          <p:cNvPr id="3" name="pole tekstowe 2">
            <a:extLst>
              <a:ext uri="{FF2B5EF4-FFF2-40B4-BE49-F238E27FC236}">
                <a16:creationId xmlns:a16="http://schemas.microsoft.com/office/drawing/2014/main" id="{DB653A6B-AAF4-47A0-A8A1-B340A1E5B30E}"/>
              </a:ext>
            </a:extLst>
          </p:cNvPr>
          <p:cNvSpPr txBox="1"/>
          <p:nvPr/>
        </p:nvSpPr>
        <p:spPr>
          <a:xfrm>
            <a:off x="289465" y="1406323"/>
            <a:ext cx="5299173" cy="422634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sz="2300"/>
              <a:t>Na </a:t>
            </a:r>
            <a:r>
              <a:rPr lang="en-US" sz="2300" err="1"/>
              <a:t>rynku</a:t>
            </a:r>
            <a:r>
              <a:rPr lang="en-US" sz="2300"/>
              <a:t> </a:t>
            </a:r>
            <a:r>
              <a:rPr lang="en-US" sz="2300" err="1"/>
              <a:t>dostępnych</a:t>
            </a:r>
            <a:r>
              <a:rPr lang="en-US" sz="2300"/>
              <a:t> jest </a:t>
            </a:r>
            <a:r>
              <a:rPr lang="en-US" sz="2300" err="1"/>
              <a:t>wiele</a:t>
            </a:r>
            <a:r>
              <a:rPr lang="en-US" sz="2300"/>
              <a:t> </a:t>
            </a:r>
            <a:r>
              <a:rPr lang="en-US" sz="2300" err="1"/>
              <a:t>generatorów</a:t>
            </a:r>
            <a:r>
              <a:rPr lang="en-US" sz="2300"/>
              <a:t> </a:t>
            </a:r>
            <a:r>
              <a:rPr lang="en-US" sz="2300" err="1"/>
              <a:t>ultradźwięków</a:t>
            </a:r>
            <a:r>
              <a:rPr lang="en-US" sz="2300"/>
              <a:t> (</a:t>
            </a:r>
            <a:r>
              <a:rPr lang="en-US" sz="2300" err="1"/>
              <a:t>małych</a:t>
            </a:r>
            <a:r>
              <a:rPr lang="en-US" sz="2300"/>
              <a:t> </a:t>
            </a:r>
            <a:r>
              <a:rPr lang="en-US" sz="2300" err="1"/>
              <a:t>głośniczków</a:t>
            </a:r>
            <a:r>
              <a:rPr lang="en-US" sz="2300"/>
              <a:t>), </a:t>
            </a:r>
            <a:r>
              <a:rPr lang="en-US" sz="2300" err="1"/>
              <a:t>które</a:t>
            </a:r>
            <a:r>
              <a:rPr lang="en-US" sz="2300"/>
              <a:t> </a:t>
            </a:r>
            <a:r>
              <a:rPr lang="en-US" sz="2300" err="1"/>
              <a:t>są</a:t>
            </a:r>
            <a:r>
              <a:rPr lang="en-US" sz="2300"/>
              <a:t> </a:t>
            </a:r>
            <a:r>
              <a:rPr lang="en-US" sz="2300" err="1"/>
              <a:t>sprzedawane</a:t>
            </a:r>
            <a:r>
              <a:rPr lang="en-US" sz="2300"/>
              <a:t> </a:t>
            </a:r>
            <a:r>
              <a:rPr lang="en-US" sz="2300" err="1"/>
              <a:t>jako</a:t>
            </a:r>
            <a:r>
              <a:rPr lang="en-US" sz="2300"/>
              <a:t> </a:t>
            </a:r>
            <a:r>
              <a:rPr lang="en-US" sz="2300" err="1"/>
              <a:t>elektroniczne</a:t>
            </a:r>
            <a:r>
              <a:rPr lang="en-US" sz="2300"/>
              <a:t> </a:t>
            </a:r>
            <a:r>
              <a:rPr lang="en-US" sz="2300" err="1"/>
              <a:t>urządzenia</a:t>
            </a:r>
            <a:r>
              <a:rPr lang="en-US" sz="2300"/>
              <a:t> do </a:t>
            </a:r>
            <a:r>
              <a:rPr lang="en-US" sz="2300" err="1"/>
              <a:t>zwalczania</a:t>
            </a:r>
            <a:r>
              <a:rPr lang="en-US" sz="2300"/>
              <a:t> </a:t>
            </a:r>
            <a:r>
              <a:rPr lang="en-US" sz="2300" err="1"/>
              <a:t>szkodników</a:t>
            </a:r>
            <a:r>
              <a:rPr lang="en-US" sz="2300"/>
              <a:t>, </a:t>
            </a:r>
            <a:r>
              <a:rPr lang="en-US" sz="2300" err="1"/>
              <a:t>mające</a:t>
            </a:r>
            <a:r>
              <a:rPr lang="en-US" sz="2300"/>
              <a:t> </a:t>
            </a:r>
            <a:r>
              <a:rPr lang="en-US" sz="2300" err="1"/>
              <a:t>rzekomo</a:t>
            </a:r>
            <a:r>
              <a:rPr lang="en-US" sz="2300"/>
              <a:t> </a:t>
            </a:r>
            <a:r>
              <a:rPr lang="en-US" sz="2300" err="1"/>
              <a:t>odstraszać</a:t>
            </a:r>
            <a:r>
              <a:rPr lang="en-US" sz="2300"/>
              <a:t> </a:t>
            </a:r>
            <a:r>
              <a:rPr lang="en-US" sz="2300" err="1"/>
              <a:t>gryzonie</a:t>
            </a:r>
            <a:r>
              <a:rPr lang="en-US" sz="2300"/>
              <a:t> </a:t>
            </a:r>
            <a:r>
              <a:rPr lang="en-US" sz="2300" err="1"/>
              <a:t>i</a:t>
            </a:r>
            <a:r>
              <a:rPr lang="en-US" sz="2300"/>
              <a:t> </a:t>
            </a:r>
            <a:r>
              <a:rPr lang="en-US" sz="2300" err="1"/>
              <a:t>owady</a:t>
            </a:r>
            <a:r>
              <a:rPr lang="en-US" sz="2300"/>
              <a:t>, ale </a:t>
            </a:r>
            <a:r>
              <a:rPr lang="en-US" sz="2300" err="1"/>
              <a:t>nie</a:t>
            </a:r>
            <a:r>
              <a:rPr lang="en-US" sz="2300"/>
              <a:t> ma </a:t>
            </a:r>
            <a:r>
              <a:rPr lang="en-US" sz="2300" err="1"/>
              <a:t>naukowych</a:t>
            </a:r>
            <a:r>
              <a:rPr lang="en-US" sz="2300"/>
              <a:t> </a:t>
            </a:r>
            <a:r>
              <a:rPr lang="en-US" sz="2300" err="1"/>
              <a:t>dowodów</a:t>
            </a:r>
            <a:r>
              <a:rPr lang="en-US" sz="2300"/>
              <a:t> </a:t>
            </a:r>
            <a:r>
              <a:rPr lang="en-US" sz="2300" err="1"/>
              <a:t>na</a:t>
            </a:r>
            <a:r>
              <a:rPr lang="en-US" sz="2300"/>
              <a:t> to, </a:t>
            </a:r>
            <a:r>
              <a:rPr lang="en-US" sz="2300" err="1"/>
              <a:t>że</a:t>
            </a:r>
            <a:r>
              <a:rPr lang="en-US" sz="2300"/>
              <a:t> </a:t>
            </a:r>
            <a:r>
              <a:rPr lang="en-US" sz="2300" err="1"/>
              <a:t>urządzenia</a:t>
            </a:r>
            <a:r>
              <a:rPr lang="en-US" sz="2300"/>
              <a:t> </a:t>
            </a:r>
            <a:r>
              <a:rPr lang="en-US" sz="2300" err="1"/>
              <a:t>te</a:t>
            </a:r>
            <a:r>
              <a:rPr lang="en-US" sz="2300"/>
              <a:t> </a:t>
            </a:r>
            <a:r>
              <a:rPr lang="en-US" sz="2300" err="1"/>
              <a:t>działają</a:t>
            </a:r>
            <a:r>
              <a:rPr lang="en-US" sz="2300"/>
              <a:t>.</a:t>
            </a:r>
            <a:endParaRPr lang="pl-PL" sz="2300">
              <a:cs typeface="Calibri"/>
            </a:endParaRPr>
          </a:p>
          <a:p>
            <a:pPr indent="-228600">
              <a:lnSpc>
                <a:spcPct val="90000"/>
              </a:lnSpc>
              <a:spcAft>
                <a:spcPts val="600"/>
              </a:spcAft>
              <a:buFont typeface="Arial" panose="020B0604020202020204" pitchFamily="34" charset="0"/>
              <a:buChar char="•"/>
            </a:pPr>
            <a:endParaRPr lang="en-US" sz="2300">
              <a:cs typeface="Calibri"/>
            </a:endParaRPr>
          </a:p>
          <a:p>
            <a:r>
              <a:rPr lang="pl-PL" sz="2300" err="1">
                <a:ea typeface="+mn-lt"/>
                <a:cs typeface="+mn-lt"/>
              </a:rPr>
              <a:t>ltradźwięki</a:t>
            </a:r>
            <a:r>
              <a:rPr lang="pl-PL" sz="2300">
                <a:ea typeface="+mn-lt"/>
                <a:cs typeface="+mn-lt"/>
              </a:rPr>
              <a:t> wykazują wielopłaszczyznowe działanie, przynosząc ulgę. Pomagają zmniejszać dolegliwości bólowe oraz łagodzić stany przeciwzapalne. Wykazują właściwości rozluźniające mięśnie.</a:t>
            </a:r>
            <a:endParaRPr lang="pl-PL" sz="2300">
              <a:cs typeface="Calibri"/>
            </a:endParaRPr>
          </a:p>
        </p:txBody>
      </p:sp>
    </p:spTree>
    <p:extLst>
      <p:ext uri="{BB962C8B-B14F-4D97-AF65-F5344CB8AC3E}">
        <p14:creationId xmlns:p14="http://schemas.microsoft.com/office/powerpoint/2010/main" val="1941855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F6285A5F-6712-47A0-8A11-F0DFF60D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5"/>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Shape 10">
            <a:extLst>
              <a:ext uri="{FF2B5EF4-FFF2-40B4-BE49-F238E27FC236}">
                <a16:creationId xmlns:a16="http://schemas.microsoft.com/office/drawing/2014/main" id="{FA6F8ABB-6C5D-4349-9E1B-198D1ABFA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71ABA8-4CDB-4EEE-8C48-AA4FDB6507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E13D73E9-83CF-4667-9306-F9A223AF37BB}"/>
              </a:ext>
            </a:extLst>
          </p:cNvPr>
          <p:cNvSpPr>
            <a:spLocks noGrp="1"/>
          </p:cNvSpPr>
          <p:nvPr>
            <p:ph type="title"/>
          </p:nvPr>
        </p:nvSpPr>
        <p:spPr>
          <a:xfrm>
            <a:off x="880281" y="2961564"/>
            <a:ext cx="5124734" cy="3268639"/>
          </a:xfrm>
        </p:spPr>
        <p:txBody>
          <a:bodyPr vert="horz" lIns="91440" tIns="45720" rIns="91440" bIns="45720" rtlCol="0" anchor="ctr">
            <a:normAutofit/>
          </a:bodyPr>
          <a:lstStyle/>
          <a:p>
            <a:r>
              <a:rPr lang="en-US" sz="4800" kern="1200">
                <a:solidFill>
                  <a:schemeClr val="bg1"/>
                </a:solidFill>
                <a:latin typeface="+mj-lt"/>
                <a:ea typeface="+mj-ea"/>
                <a:cs typeface="+mj-cs"/>
              </a:rPr>
              <a:t>DZIĘKUJE ZA UWAGĘ :)</a:t>
            </a:r>
            <a:br>
              <a:rPr lang="en-US" sz="4800" kern="1200"/>
            </a:br>
            <a:r>
              <a:rPr lang="en-US" sz="2800" kern="1200">
                <a:solidFill>
                  <a:schemeClr val="bg1"/>
                </a:solidFill>
                <a:latin typeface="+mj-lt"/>
                <a:ea typeface="+mj-ea"/>
                <a:cs typeface="+mj-cs"/>
              </a:rPr>
              <a:t>PREZENTACJE PRZYGOTOWAŁA ROKSANA WOJTALAK KL. 2EP</a:t>
            </a:r>
            <a:endParaRPr lang="en-US" sz="2800" kern="1200">
              <a:solidFill>
                <a:schemeClr val="bg1"/>
              </a:solidFill>
              <a:latin typeface="+mj-lt"/>
              <a:cs typeface="Calibri Light"/>
            </a:endParaRPr>
          </a:p>
        </p:txBody>
      </p:sp>
      <p:grpSp>
        <p:nvGrpSpPr>
          <p:cNvPr id="15" name="Group 14">
            <a:extLst>
              <a:ext uri="{FF2B5EF4-FFF2-40B4-BE49-F238E27FC236}">
                <a16:creationId xmlns:a16="http://schemas.microsoft.com/office/drawing/2014/main" id="{DAD463E1-6621-44B4-A995-C70A4631D3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16"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0788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07A3B21-F497-4429-879C-57EF6D2D56E5}"/>
              </a:ext>
            </a:extLst>
          </p:cNvPr>
          <p:cNvSpPr>
            <a:spLocks noGrp="1"/>
          </p:cNvSpPr>
          <p:nvPr>
            <p:ph type="title"/>
          </p:nvPr>
        </p:nvSpPr>
        <p:spPr>
          <a:xfrm>
            <a:off x="965199" y="851517"/>
            <a:ext cx="5130795" cy="1461778"/>
          </a:xfrm>
        </p:spPr>
        <p:txBody>
          <a:bodyPr vert="horz" lIns="91440" tIns="45720" rIns="91440" bIns="45720" rtlCol="0" anchor="ctr">
            <a:normAutofit/>
          </a:bodyPr>
          <a:lstStyle/>
          <a:p>
            <a:r>
              <a:rPr lang="en-US" sz="4000" b="1" kern="1200">
                <a:highlight>
                  <a:srgbClr val="C0C0C0"/>
                </a:highlight>
                <a:latin typeface="+mj-lt"/>
                <a:ea typeface="+mj-ea"/>
                <a:cs typeface="+mj-cs"/>
              </a:rPr>
              <a:t>INFRADŹWIĘKI  - CO TO</a:t>
            </a:r>
            <a:endParaRPr lang="en-US" sz="4000" b="1" kern="1200">
              <a:highlight>
                <a:srgbClr val="C0C0C0"/>
              </a:highlight>
              <a:latin typeface="+mj-lt"/>
              <a:cs typeface="Calibri Light"/>
            </a:endParaRPr>
          </a:p>
        </p:txBody>
      </p:sp>
      <p:sp>
        <p:nvSpPr>
          <p:cNvPr id="3" name="pole tekstowe 2">
            <a:extLst>
              <a:ext uri="{FF2B5EF4-FFF2-40B4-BE49-F238E27FC236}">
                <a16:creationId xmlns:a16="http://schemas.microsoft.com/office/drawing/2014/main" id="{5634471A-6CE7-459C-9572-A902C3BDDA7C}"/>
              </a:ext>
            </a:extLst>
          </p:cNvPr>
          <p:cNvSpPr txBox="1"/>
          <p:nvPr/>
        </p:nvSpPr>
        <p:spPr>
          <a:xfrm>
            <a:off x="965200" y="2470248"/>
            <a:ext cx="4048344" cy="353623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800" err="1"/>
              <a:t>poddźwięki</a:t>
            </a:r>
            <a:r>
              <a:rPr lang="en-US" sz="2800"/>
              <a:t> – </a:t>
            </a:r>
            <a:r>
              <a:rPr lang="en-US" sz="2800" err="1"/>
              <a:t>fale</a:t>
            </a:r>
            <a:r>
              <a:rPr lang="en-US" sz="2800"/>
              <a:t> </a:t>
            </a:r>
            <a:r>
              <a:rPr lang="en-US" sz="2800" err="1"/>
              <a:t>akustyczne</a:t>
            </a:r>
            <a:r>
              <a:rPr lang="en-US" sz="2800"/>
              <a:t>, </a:t>
            </a:r>
            <a:r>
              <a:rPr lang="en-US" sz="2800" err="1"/>
              <a:t>których</a:t>
            </a:r>
            <a:r>
              <a:rPr lang="en-US" sz="2800"/>
              <a:t> </a:t>
            </a:r>
            <a:r>
              <a:rPr lang="en-US" sz="2800" err="1"/>
              <a:t>częstotliwość</a:t>
            </a:r>
            <a:r>
              <a:rPr lang="en-US" sz="2800"/>
              <a:t> jest za </a:t>
            </a:r>
            <a:r>
              <a:rPr lang="en-US" sz="2800" err="1"/>
              <a:t>niska</a:t>
            </a:r>
            <a:r>
              <a:rPr lang="en-US" sz="2800"/>
              <a:t>, aby </a:t>
            </a:r>
            <a:r>
              <a:rPr lang="en-US" sz="2800" err="1"/>
              <a:t>usłyszał</a:t>
            </a:r>
            <a:r>
              <a:rPr lang="en-US" sz="2800"/>
              <a:t> je </a:t>
            </a:r>
            <a:r>
              <a:rPr lang="en-US" sz="2800" err="1"/>
              <a:t>człowiek</a:t>
            </a:r>
            <a:r>
              <a:rPr lang="en-US" sz="2800"/>
              <a:t>. Za </a:t>
            </a:r>
            <a:r>
              <a:rPr lang="en-US" sz="2800" err="1"/>
              <a:t>dolną</a:t>
            </a:r>
            <a:r>
              <a:rPr lang="en-US" sz="2800"/>
              <a:t> </a:t>
            </a:r>
            <a:r>
              <a:rPr lang="en-US" sz="2800" err="1"/>
              <a:t>granicę</a:t>
            </a:r>
            <a:r>
              <a:rPr lang="en-US" sz="2800"/>
              <a:t> </a:t>
            </a:r>
            <a:r>
              <a:rPr lang="en-US" sz="2800" err="1"/>
              <a:t>słyszalnych</a:t>
            </a:r>
            <a:r>
              <a:rPr lang="en-US" sz="2800"/>
              <a:t> </a:t>
            </a:r>
            <a:r>
              <a:rPr lang="en-US" sz="2800" err="1"/>
              <a:t>częstotliwości</a:t>
            </a:r>
            <a:r>
              <a:rPr lang="en-US" sz="2800"/>
              <a:t>, </a:t>
            </a:r>
            <a:r>
              <a:rPr lang="en-US" sz="2800" err="1"/>
              <a:t>jednocześnie</a:t>
            </a:r>
            <a:r>
              <a:rPr lang="en-US" sz="2800"/>
              <a:t> </a:t>
            </a:r>
            <a:r>
              <a:rPr lang="en-US" sz="2800" err="1"/>
              <a:t>górną</a:t>
            </a:r>
            <a:r>
              <a:rPr lang="en-US" sz="2800"/>
              <a:t> </a:t>
            </a:r>
            <a:r>
              <a:rPr lang="en-US" sz="2800" err="1"/>
              <a:t>granicę</a:t>
            </a:r>
            <a:r>
              <a:rPr lang="en-US" sz="2800"/>
              <a:t> </a:t>
            </a:r>
            <a:r>
              <a:rPr lang="en-US" sz="2800" err="1"/>
              <a:t>infradźwięków</a:t>
            </a:r>
            <a:r>
              <a:rPr lang="en-US" sz="2800"/>
              <a:t>, </a:t>
            </a:r>
            <a:r>
              <a:rPr lang="en-US" sz="2800" err="1"/>
              <a:t>przyjmuje</a:t>
            </a:r>
            <a:r>
              <a:rPr lang="en-US" sz="2800"/>
              <a:t> </a:t>
            </a:r>
            <a:r>
              <a:rPr lang="en-US" sz="2800" err="1"/>
              <a:t>się</a:t>
            </a:r>
            <a:r>
              <a:rPr lang="en-US" sz="2800"/>
              <a:t> </a:t>
            </a:r>
            <a:r>
              <a:rPr lang="en-US" sz="2800" err="1"/>
              <a:t>częstotliwość</a:t>
            </a:r>
            <a:r>
              <a:rPr lang="en-US" sz="2800"/>
              <a:t> 20 Hz.</a:t>
            </a:r>
            <a:endParaRPr lang="en-US" sz="2800">
              <a:cs typeface="Calibri"/>
            </a:endParaRPr>
          </a:p>
        </p:txBody>
      </p:sp>
      <p:sp>
        <p:nvSpPr>
          <p:cNvPr id="11" name="Freeform: Shape 10">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fika 4" descr="Głos">
            <a:extLst>
              <a:ext uri="{FF2B5EF4-FFF2-40B4-BE49-F238E27FC236}">
                <a16:creationId xmlns:a16="http://schemas.microsoft.com/office/drawing/2014/main" id="{15920EE5-2252-46FC-B344-FA82EC0422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181483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6">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8">
            <a:extLst>
              <a:ext uri="{FF2B5EF4-FFF2-40B4-BE49-F238E27FC236}">
                <a16:creationId xmlns:a16="http://schemas.microsoft.com/office/drawing/2014/main" id="{912C5E87-CB8A-4EB6-9DF9-90164F54C6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3983755" y="404258"/>
            <a:ext cx="7775429" cy="6051730"/>
          </a:xfrm>
          <a:custGeom>
            <a:avLst/>
            <a:gdLst>
              <a:gd name="connsiteX0" fmla="*/ 6757888 w 7775429"/>
              <a:gd name="connsiteY0" fmla="*/ 3123835 h 6051730"/>
              <a:gd name="connsiteX1" fmla="*/ 5223007 w 7775429"/>
              <a:gd name="connsiteY1" fmla="*/ 3123835 h 6051730"/>
              <a:gd name="connsiteX2" fmla="*/ 5003739 w 7775429"/>
              <a:gd name="connsiteY2" fmla="*/ 3001951 h 6051730"/>
              <a:gd name="connsiteX3" fmla="*/ 4236300 w 7775429"/>
              <a:gd name="connsiteY3" fmla="*/ 1688315 h 6051730"/>
              <a:gd name="connsiteX4" fmla="*/ 4236300 w 7775429"/>
              <a:gd name="connsiteY4" fmla="*/ 1435519 h 6051730"/>
              <a:gd name="connsiteX5" fmla="*/ 5003739 w 7775429"/>
              <a:gd name="connsiteY5" fmla="*/ 121884 h 6051730"/>
              <a:gd name="connsiteX6" fmla="*/ 5223007 w 7775429"/>
              <a:gd name="connsiteY6" fmla="*/ 0 h 6051730"/>
              <a:gd name="connsiteX7" fmla="*/ 6757888 w 7775429"/>
              <a:gd name="connsiteY7" fmla="*/ 0 h 6051730"/>
              <a:gd name="connsiteX8" fmla="*/ 6977155 w 7775429"/>
              <a:gd name="connsiteY8" fmla="*/ 121884 h 6051730"/>
              <a:gd name="connsiteX9" fmla="*/ 7744595 w 7775429"/>
              <a:gd name="connsiteY9" fmla="*/ 1435519 h 6051730"/>
              <a:gd name="connsiteX10" fmla="*/ 7744595 w 7775429"/>
              <a:gd name="connsiteY10" fmla="*/ 1688315 h 6051730"/>
              <a:gd name="connsiteX11" fmla="*/ 6977155 w 7775429"/>
              <a:gd name="connsiteY11" fmla="*/ 3001951 h 6051730"/>
              <a:gd name="connsiteX12" fmla="*/ 6757888 w 7775429"/>
              <a:gd name="connsiteY12" fmla="*/ 3123835 h 6051730"/>
              <a:gd name="connsiteX13" fmla="*/ 3556238 w 7775429"/>
              <a:gd name="connsiteY13" fmla="*/ 5503115 h 6051730"/>
              <a:gd name="connsiteX14" fmla="*/ 3291436 w 7775429"/>
              <a:gd name="connsiteY14" fmla="*/ 5503115 h 6051730"/>
              <a:gd name="connsiteX15" fmla="*/ 3260544 w 7775429"/>
              <a:gd name="connsiteY15" fmla="*/ 5503115 h 6051730"/>
              <a:gd name="connsiteX16" fmla="*/ 3231067 w 7775429"/>
              <a:gd name="connsiteY16" fmla="*/ 5452355 h 6051730"/>
              <a:gd name="connsiteX17" fmla="*/ 3086688 w 7775429"/>
              <a:gd name="connsiteY17" fmla="*/ 5203722 h 6051730"/>
              <a:gd name="connsiteX18" fmla="*/ 3086688 w 7775429"/>
              <a:gd name="connsiteY18" fmla="*/ 5064553 h 6051730"/>
              <a:gd name="connsiteX19" fmla="*/ 3481893 w 7775429"/>
              <a:gd name="connsiteY19" fmla="*/ 4383983 h 6051730"/>
              <a:gd name="connsiteX20" fmla="*/ 3602840 w 7775429"/>
              <a:gd name="connsiteY20" fmla="*/ 4312701 h 6051730"/>
              <a:gd name="connsiteX21" fmla="*/ 4391548 w 7775429"/>
              <a:gd name="connsiteY21" fmla="*/ 4312701 h 6051730"/>
              <a:gd name="connsiteX22" fmla="*/ 4428679 w 7775429"/>
              <a:gd name="connsiteY22" fmla="*/ 4317633 h 6051730"/>
              <a:gd name="connsiteX23" fmla="*/ 4454216 w 7775429"/>
              <a:gd name="connsiteY23" fmla="*/ 4328340 h 6051730"/>
              <a:gd name="connsiteX24" fmla="*/ 4438609 w 7775429"/>
              <a:gd name="connsiteY24" fmla="*/ 4355333 h 6051730"/>
              <a:gd name="connsiteX25" fmla="*/ 3885668 w 7775429"/>
              <a:gd name="connsiteY25" fmla="*/ 5311656 h 6051730"/>
              <a:gd name="connsiteX26" fmla="*/ 3556238 w 7775429"/>
              <a:gd name="connsiteY26" fmla="*/ 5503115 h 6051730"/>
              <a:gd name="connsiteX27" fmla="*/ 4438254 w 7775429"/>
              <a:gd name="connsiteY27" fmla="*/ 6051730 h 6051730"/>
              <a:gd name="connsiteX28" fmla="*/ 3548595 w 7775429"/>
              <a:gd name="connsiteY28" fmla="*/ 6051730 h 6051730"/>
              <a:gd name="connsiteX29" fmla="*/ 3412169 w 7775429"/>
              <a:gd name="connsiteY29" fmla="*/ 5971324 h 6051730"/>
              <a:gd name="connsiteX30" fmla="*/ 3173058 w 7775429"/>
              <a:gd name="connsiteY30" fmla="*/ 5559560 h 6051730"/>
              <a:gd name="connsiteX31" fmla="*/ 3146046 w 7775429"/>
              <a:gd name="connsiteY31" fmla="*/ 5513043 h 6051730"/>
              <a:gd name="connsiteX32" fmla="*/ 3167300 w 7775429"/>
              <a:gd name="connsiteY32" fmla="*/ 5513043 h 6051730"/>
              <a:gd name="connsiteX33" fmla="*/ 3267756 w 7775429"/>
              <a:gd name="connsiteY33" fmla="*/ 5513043 h 6051730"/>
              <a:gd name="connsiteX34" fmla="*/ 3311396 w 7775429"/>
              <a:gd name="connsiteY34" fmla="*/ 5588194 h 6051730"/>
              <a:gd name="connsiteX35" fmla="*/ 3478124 w 7775429"/>
              <a:gd name="connsiteY35" fmla="*/ 5875309 h 6051730"/>
              <a:gd name="connsiteX36" fmla="*/ 3599071 w 7775429"/>
              <a:gd name="connsiteY36" fmla="*/ 5946592 h 6051730"/>
              <a:gd name="connsiteX37" fmla="*/ 4387779 w 7775429"/>
              <a:gd name="connsiteY37" fmla="*/ 5946592 h 6051730"/>
              <a:gd name="connsiteX38" fmla="*/ 4510428 w 7775429"/>
              <a:gd name="connsiteY38" fmla="*/ 5875309 h 6051730"/>
              <a:gd name="connsiteX39" fmla="*/ 4903930 w 7775429"/>
              <a:gd name="connsiteY39" fmla="*/ 5194740 h 6051730"/>
              <a:gd name="connsiteX40" fmla="*/ 4903930 w 7775429"/>
              <a:gd name="connsiteY40" fmla="*/ 5055570 h 6051730"/>
              <a:gd name="connsiteX41" fmla="*/ 4510428 w 7775429"/>
              <a:gd name="connsiteY41" fmla="*/ 4375000 h 6051730"/>
              <a:gd name="connsiteX42" fmla="*/ 4458686 w 7775429"/>
              <a:gd name="connsiteY42" fmla="*/ 4322811 h 6051730"/>
              <a:gd name="connsiteX43" fmla="*/ 4452698 w 7775429"/>
              <a:gd name="connsiteY43" fmla="*/ 4320302 h 6051730"/>
              <a:gd name="connsiteX44" fmla="*/ 4484794 w 7775429"/>
              <a:gd name="connsiteY44" fmla="*/ 4264792 h 6051730"/>
              <a:gd name="connsiteX45" fmla="*/ 4508664 w 7775429"/>
              <a:gd name="connsiteY45" fmla="*/ 4223507 h 6051730"/>
              <a:gd name="connsiteX46" fmla="*/ 4483907 w 7775429"/>
              <a:gd name="connsiteY46" fmla="*/ 4213126 h 6051730"/>
              <a:gd name="connsiteX47" fmla="*/ 4442024 w 7775429"/>
              <a:gd name="connsiteY47" fmla="*/ 4207562 h 6051730"/>
              <a:gd name="connsiteX48" fmla="*/ 3552365 w 7775429"/>
              <a:gd name="connsiteY48" fmla="*/ 4207562 h 6051730"/>
              <a:gd name="connsiteX49" fmla="*/ 3415938 w 7775429"/>
              <a:gd name="connsiteY49" fmla="*/ 4287967 h 6051730"/>
              <a:gd name="connsiteX50" fmla="*/ 2970149 w 7775429"/>
              <a:gd name="connsiteY50" fmla="*/ 5055647 h 6051730"/>
              <a:gd name="connsiteX51" fmla="*/ 2970149 w 7775429"/>
              <a:gd name="connsiteY51" fmla="*/ 5212628 h 6051730"/>
              <a:gd name="connsiteX52" fmla="*/ 3117294 w 7775429"/>
              <a:gd name="connsiteY52" fmla="*/ 5466022 h 6051730"/>
              <a:gd name="connsiteX53" fmla="*/ 3138834 w 7775429"/>
              <a:gd name="connsiteY53" fmla="*/ 5503115 h 6051730"/>
              <a:gd name="connsiteX54" fmla="*/ 3039048 w 7775429"/>
              <a:gd name="connsiteY54" fmla="*/ 5503115 h 6051730"/>
              <a:gd name="connsiteX55" fmla="*/ 1437823 w 7775429"/>
              <a:gd name="connsiteY55" fmla="*/ 5503115 h 6051730"/>
              <a:gd name="connsiteX56" fmla="*/ 1112968 w 7775429"/>
              <a:gd name="connsiteY56" fmla="*/ 5311656 h 6051730"/>
              <a:gd name="connsiteX57" fmla="*/ 51474 w 7775429"/>
              <a:gd name="connsiteY57" fmla="*/ 3483691 h 6051730"/>
              <a:gd name="connsiteX58" fmla="*/ 51474 w 7775429"/>
              <a:gd name="connsiteY58" fmla="*/ 3109892 h 6051730"/>
              <a:gd name="connsiteX59" fmla="*/ 1112968 w 7775429"/>
              <a:gd name="connsiteY59" fmla="*/ 1281925 h 6051730"/>
              <a:gd name="connsiteX60" fmla="*/ 1437823 w 7775429"/>
              <a:gd name="connsiteY60" fmla="*/ 1090467 h 6051730"/>
              <a:gd name="connsiteX61" fmla="*/ 3556238 w 7775429"/>
              <a:gd name="connsiteY61" fmla="*/ 1090467 h 6051730"/>
              <a:gd name="connsiteX62" fmla="*/ 3885668 w 7775429"/>
              <a:gd name="connsiteY62" fmla="*/ 1281925 h 6051730"/>
              <a:gd name="connsiteX63" fmla="*/ 4942588 w 7775429"/>
              <a:gd name="connsiteY63" fmla="*/ 3109892 h 6051730"/>
              <a:gd name="connsiteX64" fmla="*/ 4942588 w 7775429"/>
              <a:gd name="connsiteY64" fmla="*/ 3483691 h 6051730"/>
              <a:gd name="connsiteX65" fmla="*/ 4550147 w 7775429"/>
              <a:gd name="connsiteY65" fmla="*/ 4162428 h 6051730"/>
              <a:gd name="connsiteX66" fmla="*/ 4517072 w 7775429"/>
              <a:gd name="connsiteY66" fmla="*/ 4219628 h 6051730"/>
              <a:gd name="connsiteX67" fmla="*/ 4518236 w 7775429"/>
              <a:gd name="connsiteY67" fmla="*/ 4220116 h 6051730"/>
              <a:gd name="connsiteX68" fmla="*/ 4576603 w 7775429"/>
              <a:gd name="connsiteY68" fmla="*/ 4278984 h 6051730"/>
              <a:gd name="connsiteX69" fmla="*/ 5020470 w 7775429"/>
              <a:gd name="connsiteY69" fmla="*/ 5046664 h 6051730"/>
              <a:gd name="connsiteX70" fmla="*/ 5020470 w 7775429"/>
              <a:gd name="connsiteY70" fmla="*/ 5203646 h 6051730"/>
              <a:gd name="connsiteX71" fmla="*/ 4576603 w 7775429"/>
              <a:gd name="connsiteY71" fmla="*/ 5971324 h 6051730"/>
              <a:gd name="connsiteX72" fmla="*/ 4438254 w 7775429"/>
              <a:gd name="connsiteY72" fmla="*/ 6051730 h 605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7775429" h="6051730">
                <a:moveTo>
                  <a:pt x="6757888" y="3123835"/>
                </a:moveTo>
                <a:cubicBezTo>
                  <a:pt x="5223007" y="3123835"/>
                  <a:pt x="5223007" y="3123835"/>
                  <a:pt x="5223007" y="3123835"/>
                </a:cubicBezTo>
                <a:cubicBezTo>
                  <a:pt x="5145351" y="3123835"/>
                  <a:pt x="5044851" y="3069664"/>
                  <a:pt x="5003739" y="3001951"/>
                </a:cubicBezTo>
                <a:cubicBezTo>
                  <a:pt x="4236300" y="1688315"/>
                  <a:pt x="4236300" y="1688315"/>
                  <a:pt x="4236300" y="1688315"/>
                </a:cubicBezTo>
                <a:cubicBezTo>
                  <a:pt x="4199755" y="1616088"/>
                  <a:pt x="4199755" y="1507747"/>
                  <a:pt x="4236300" y="1435519"/>
                </a:cubicBezTo>
                <a:cubicBezTo>
                  <a:pt x="5003739" y="121884"/>
                  <a:pt x="5003739" y="121884"/>
                  <a:pt x="5003739" y="121884"/>
                </a:cubicBezTo>
                <a:cubicBezTo>
                  <a:pt x="5044851" y="54170"/>
                  <a:pt x="5145351" y="0"/>
                  <a:pt x="5223007" y="0"/>
                </a:cubicBezTo>
                <a:lnTo>
                  <a:pt x="6757888" y="0"/>
                </a:lnTo>
                <a:cubicBezTo>
                  <a:pt x="6840113" y="0"/>
                  <a:pt x="6940611" y="54170"/>
                  <a:pt x="6977155" y="121884"/>
                </a:cubicBezTo>
                <a:cubicBezTo>
                  <a:pt x="7744595" y="1435519"/>
                  <a:pt x="7744595" y="1435519"/>
                  <a:pt x="7744595" y="1435519"/>
                </a:cubicBezTo>
                <a:cubicBezTo>
                  <a:pt x="7785708" y="1507747"/>
                  <a:pt x="7785708" y="1616088"/>
                  <a:pt x="7744595" y="1688315"/>
                </a:cubicBezTo>
                <a:cubicBezTo>
                  <a:pt x="6977155" y="3001951"/>
                  <a:pt x="6977155" y="3001951"/>
                  <a:pt x="6977155" y="3001951"/>
                </a:cubicBezTo>
                <a:cubicBezTo>
                  <a:pt x="6940611" y="3069664"/>
                  <a:pt x="6840113" y="3123835"/>
                  <a:pt x="6757888" y="3123835"/>
                </a:cubicBezTo>
                <a:close/>
                <a:moveTo>
                  <a:pt x="3556238" y="5503115"/>
                </a:moveTo>
                <a:cubicBezTo>
                  <a:pt x="3556238" y="5503115"/>
                  <a:pt x="3556238" y="5503115"/>
                  <a:pt x="3291436" y="5503115"/>
                </a:cubicBezTo>
                <a:lnTo>
                  <a:pt x="3260544" y="5503115"/>
                </a:lnTo>
                <a:lnTo>
                  <a:pt x="3231067" y="5452355"/>
                </a:lnTo>
                <a:cubicBezTo>
                  <a:pt x="3190023" y="5381674"/>
                  <a:pt x="3142263" y="5299428"/>
                  <a:pt x="3086688" y="5203722"/>
                </a:cubicBezTo>
                <a:cubicBezTo>
                  <a:pt x="3061136" y="5161292"/>
                  <a:pt x="3061136" y="5106983"/>
                  <a:pt x="3086688" y="5064553"/>
                </a:cubicBezTo>
                <a:cubicBezTo>
                  <a:pt x="3086688" y="5064553"/>
                  <a:pt x="3086688" y="5064553"/>
                  <a:pt x="3481893" y="4383983"/>
                </a:cubicBezTo>
                <a:cubicBezTo>
                  <a:pt x="3505743" y="4339856"/>
                  <a:pt x="3553439" y="4312701"/>
                  <a:pt x="3602840" y="4312701"/>
                </a:cubicBezTo>
                <a:cubicBezTo>
                  <a:pt x="3602840" y="4312701"/>
                  <a:pt x="3602840" y="4312701"/>
                  <a:pt x="4391548" y="4312701"/>
                </a:cubicBezTo>
                <a:cubicBezTo>
                  <a:pt x="4404323" y="4312701"/>
                  <a:pt x="4416781" y="4314398"/>
                  <a:pt x="4428679" y="4317633"/>
                </a:cubicBezTo>
                <a:lnTo>
                  <a:pt x="4454216" y="4328340"/>
                </a:lnTo>
                <a:lnTo>
                  <a:pt x="4438609" y="4355333"/>
                </a:lnTo>
                <a:cubicBezTo>
                  <a:pt x="4297495" y="4599392"/>
                  <a:pt x="4116869" y="4911789"/>
                  <a:pt x="3885668" y="5311656"/>
                </a:cubicBezTo>
                <a:cubicBezTo>
                  <a:pt x="3817038" y="5430178"/>
                  <a:pt x="3693500" y="5503115"/>
                  <a:pt x="3556238" y="5503115"/>
                </a:cubicBezTo>
                <a:close/>
                <a:moveTo>
                  <a:pt x="4438254" y="6051730"/>
                </a:moveTo>
                <a:cubicBezTo>
                  <a:pt x="4438254" y="6051730"/>
                  <a:pt x="4438254" y="6051730"/>
                  <a:pt x="3548595" y="6051730"/>
                </a:cubicBezTo>
                <a:cubicBezTo>
                  <a:pt x="3492871" y="6051730"/>
                  <a:pt x="3439071" y="6021098"/>
                  <a:pt x="3412169" y="5971324"/>
                </a:cubicBezTo>
                <a:cubicBezTo>
                  <a:pt x="3412169" y="5971324"/>
                  <a:pt x="3412169" y="5971324"/>
                  <a:pt x="3173058" y="5559560"/>
                </a:cubicBezTo>
                <a:lnTo>
                  <a:pt x="3146046" y="5513043"/>
                </a:lnTo>
                <a:lnTo>
                  <a:pt x="3167300" y="5513043"/>
                </a:lnTo>
                <a:lnTo>
                  <a:pt x="3267756" y="5513043"/>
                </a:lnTo>
                <a:lnTo>
                  <a:pt x="3311396" y="5588194"/>
                </a:lnTo>
                <a:cubicBezTo>
                  <a:pt x="3478124" y="5875309"/>
                  <a:pt x="3478124" y="5875309"/>
                  <a:pt x="3478124" y="5875309"/>
                </a:cubicBezTo>
                <a:cubicBezTo>
                  <a:pt x="3501973" y="5919436"/>
                  <a:pt x="3549670" y="5946592"/>
                  <a:pt x="3599071" y="5946592"/>
                </a:cubicBezTo>
                <a:cubicBezTo>
                  <a:pt x="4387779" y="5946592"/>
                  <a:pt x="4387779" y="5946592"/>
                  <a:pt x="4387779" y="5946592"/>
                </a:cubicBezTo>
                <a:cubicBezTo>
                  <a:pt x="4438882" y="5946592"/>
                  <a:pt x="4484876" y="5919436"/>
                  <a:pt x="4510428" y="5875309"/>
                </a:cubicBezTo>
                <a:cubicBezTo>
                  <a:pt x="4903930" y="5194740"/>
                  <a:pt x="4903930" y="5194740"/>
                  <a:pt x="4903930" y="5194740"/>
                </a:cubicBezTo>
                <a:cubicBezTo>
                  <a:pt x="4929483" y="5152309"/>
                  <a:pt x="4929483" y="5098000"/>
                  <a:pt x="4903930" y="5055570"/>
                </a:cubicBezTo>
                <a:cubicBezTo>
                  <a:pt x="4510428" y="4375000"/>
                  <a:pt x="4510428" y="4375000"/>
                  <a:pt x="4510428" y="4375000"/>
                </a:cubicBezTo>
                <a:cubicBezTo>
                  <a:pt x="4497651" y="4352936"/>
                  <a:pt x="4479766" y="4335115"/>
                  <a:pt x="4458686" y="4322811"/>
                </a:cubicBezTo>
                <a:lnTo>
                  <a:pt x="4452698" y="4320302"/>
                </a:lnTo>
                <a:lnTo>
                  <a:pt x="4484794" y="4264792"/>
                </a:lnTo>
                <a:lnTo>
                  <a:pt x="4508664" y="4223507"/>
                </a:lnTo>
                <a:lnTo>
                  <a:pt x="4483907" y="4213126"/>
                </a:lnTo>
                <a:cubicBezTo>
                  <a:pt x="4470485" y="4209476"/>
                  <a:pt x="4456434" y="4207562"/>
                  <a:pt x="4442024" y="4207562"/>
                </a:cubicBezTo>
                <a:cubicBezTo>
                  <a:pt x="3552365" y="4207562"/>
                  <a:pt x="3552365" y="4207562"/>
                  <a:pt x="3552365" y="4207562"/>
                </a:cubicBezTo>
                <a:cubicBezTo>
                  <a:pt x="3496641" y="4207562"/>
                  <a:pt x="3442841" y="4238192"/>
                  <a:pt x="3415938" y="4287967"/>
                </a:cubicBezTo>
                <a:cubicBezTo>
                  <a:pt x="2970149" y="5055647"/>
                  <a:pt x="2970149" y="5055647"/>
                  <a:pt x="2970149" y="5055647"/>
                </a:cubicBezTo>
                <a:cubicBezTo>
                  <a:pt x="2941326" y="5103506"/>
                  <a:pt x="2941326" y="5164767"/>
                  <a:pt x="2970149" y="5212628"/>
                </a:cubicBezTo>
                <a:cubicBezTo>
                  <a:pt x="3025872" y="5308588"/>
                  <a:pt x="3074630" y="5392553"/>
                  <a:pt x="3117294" y="5466022"/>
                </a:cubicBezTo>
                <a:lnTo>
                  <a:pt x="3138834" y="5503115"/>
                </a:lnTo>
                <a:lnTo>
                  <a:pt x="3039048" y="5503115"/>
                </a:lnTo>
                <a:cubicBezTo>
                  <a:pt x="2728732" y="5503115"/>
                  <a:pt x="2232229" y="5503115"/>
                  <a:pt x="1437823" y="5503115"/>
                </a:cubicBezTo>
                <a:cubicBezTo>
                  <a:pt x="1305136" y="5503115"/>
                  <a:pt x="1177024" y="5430178"/>
                  <a:pt x="1112968" y="5311656"/>
                </a:cubicBezTo>
                <a:cubicBezTo>
                  <a:pt x="1112968" y="5311656"/>
                  <a:pt x="1112968" y="5311656"/>
                  <a:pt x="51474" y="3483691"/>
                </a:cubicBezTo>
                <a:cubicBezTo>
                  <a:pt x="-17158" y="3369728"/>
                  <a:pt x="-17158" y="3223855"/>
                  <a:pt x="51474" y="3109892"/>
                </a:cubicBezTo>
                <a:cubicBezTo>
                  <a:pt x="51474" y="3109892"/>
                  <a:pt x="51474" y="3109892"/>
                  <a:pt x="1112968" y="1281925"/>
                </a:cubicBezTo>
                <a:cubicBezTo>
                  <a:pt x="1177024" y="1163403"/>
                  <a:pt x="1305136" y="1090467"/>
                  <a:pt x="1437823" y="1090467"/>
                </a:cubicBezTo>
                <a:cubicBezTo>
                  <a:pt x="1437823" y="1090467"/>
                  <a:pt x="1437823" y="1090467"/>
                  <a:pt x="3556238" y="1090467"/>
                </a:cubicBezTo>
                <a:cubicBezTo>
                  <a:pt x="3693500" y="1090467"/>
                  <a:pt x="3817038" y="1163403"/>
                  <a:pt x="3885668" y="1281925"/>
                </a:cubicBezTo>
                <a:cubicBezTo>
                  <a:pt x="3885668" y="1281925"/>
                  <a:pt x="3885668" y="1281925"/>
                  <a:pt x="4942588" y="3109892"/>
                </a:cubicBezTo>
                <a:cubicBezTo>
                  <a:pt x="5011220" y="3223855"/>
                  <a:pt x="5011220" y="3369728"/>
                  <a:pt x="4942588" y="3483691"/>
                </a:cubicBezTo>
                <a:cubicBezTo>
                  <a:pt x="4942588" y="3483691"/>
                  <a:pt x="4942588" y="3483691"/>
                  <a:pt x="4550147" y="4162428"/>
                </a:cubicBezTo>
                <a:lnTo>
                  <a:pt x="4517072" y="4219628"/>
                </a:lnTo>
                <a:lnTo>
                  <a:pt x="4518236" y="4220116"/>
                </a:lnTo>
                <a:cubicBezTo>
                  <a:pt x="4542015" y="4233996"/>
                  <a:pt x="4562190" y="4254096"/>
                  <a:pt x="4576603" y="4278984"/>
                </a:cubicBezTo>
                <a:cubicBezTo>
                  <a:pt x="4576603" y="4278984"/>
                  <a:pt x="4576603" y="4278984"/>
                  <a:pt x="5020470" y="5046664"/>
                </a:cubicBezTo>
                <a:cubicBezTo>
                  <a:pt x="5049294" y="5094524"/>
                  <a:pt x="5049294" y="5155785"/>
                  <a:pt x="5020470" y="5203646"/>
                </a:cubicBezTo>
                <a:cubicBezTo>
                  <a:pt x="5020470" y="5203646"/>
                  <a:pt x="5020470" y="5203646"/>
                  <a:pt x="4576603" y="5971324"/>
                </a:cubicBezTo>
                <a:cubicBezTo>
                  <a:pt x="4547780" y="6021098"/>
                  <a:pt x="4495898" y="6051730"/>
                  <a:pt x="4438254" y="605173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9660C5F4-F50E-4ABC-BC41-22BDD4BC40E8}"/>
              </a:ext>
            </a:extLst>
          </p:cNvPr>
          <p:cNvSpPr>
            <a:spLocks noGrp="1"/>
          </p:cNvSpPr>
          <p:nvPr>
            <p:ph type="title"/>
          </p:nvPr>
        </p:nvSpPr>
        <p:spPr>
          <a:xfrm>
            <a:off x="965199" y="-972060"/>
            <a:ext cx="5451504" cy="2754602"/>
          </a:xfrm>
        </p:spPr>
        <p:txBody>
          <a:bodyPr vert="horz" lIns="91440" tIns="45720" rIns="91440" bIns="45720" rtlCol="0" anchor="b">
            <a:normAutofit/>
          </a:bodyPr>
          <a:lstStyle/>
          <a:p>
            <a:r>
              <a:rPr lang="en-US" sz="4000" b="1"/>
              <a:t>ŹRÓDŁA INFRADŹWIĘKÓW</a:t>
            </a:r>
            <a:endParaRPr lang="en-US" sz="4000" b="1">
              <a:cs typeface="Calibri Light"/>
            </a:endParaRPr>
          </a:p>
        </p:txBody>
      </p:sp>
      <p:sp>
        <p:nvSpPr>
          <p:cNvPr id="3" name="pole tekstowe 2">
            <a:extLst>
              <a:ext uri="{FF2B5EF4-FFF2-40B4-BE49-F238E27FC236}">
                <a16:creationId xmlns:a16="http://schemas.microsoft.com/office/drawing/2014/main" id="{3A498FD6-11B9-406D-9E2F-8E007A091430}"/>
              </a:ext>
            </a:extLst>
          </p:cNvPr>
          <p:cNvSpPr txBox="1"/>
          <p:nvPr/>
        </p:nvSpPr>
        <p:spPr>
          <a:xfrm>
            <a:off x="605767" y="2257758"/>
            <a:ext cx="3938702" cy="425964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sz="2400" b="1">
                <a:highlight>
                  <a:srgbClr val="C0C0C0"/>
                </a:highlight>
              </a:rPr>
              <a:t>NATURALNE</a:t>
            </a:r>
            <a:endParaRPr lang="pl-PL" sz="2400">
              <a:cs typeface="Calibri"/>
            </a:endParaRPr>
          </a:p>
          <a:p>
            <a:pPr>
              <a:lnSpc>
                <a:spcPct val="90000"/>
              </a:lnSpc>
              <a:spcAft>
                <a:spcPts val="600"/>
              </a:spcAft>
            </a:pPr>
            <a:r>
              <a:rPr lang="en-US" sz="2400" err="1"/>
              <a:t>bolidy</a:t>
            </a:r>
            <a:r>
              <a:rPr lang="en-US" sz="2400"/>
              <a:t>, </a:t>
            </a:r>
            <a:r>
              <a:rPr lang="en-US" sz="2400" err="1"/>
              <a:t>duże</a:t>
            </a:r>
            <a:r>
              <a:rPr lang="en-US" sz="2400"/>
              <a:t> </a:t>
            </a:r>
            <a:r>
              <a:rPr lang="en-US" sz="2400" err="1"/>
              <a:t>wodospady</a:t>
            </a:r>
            <a:r>
              <a:rPr lang="en-US" sz="2400"/>
              <a:t>, </a:t>
            </a:r>
            <a:r>
              <a:rPr lang="en-US" sz="2400" err="1"/>
              <a:t>fale</a:t>
            </a:r>
            <a:r>
              <a:rPr lang="en-US" sz="2400"/>
              <a:t> </a:t>
            </a:r>
            <a:r>
              <a:rPr lang="en-US" sz="2400" err="1"/>
              <a:t>morskie</a:t>
            </a:r>
            <a:r>
              <a:rPr lang="en-US" sz="2400"/>
              <a:t>, </a:t>
            </a:r>
            <a:r>
              <a:rPr lang="en-US" sz="2400" err="1"/>
              <a:t>lawiny</a:t>
            </a:r>
            <a:r>
              <a:rPr lang="en-US" sz="2400"/>
              <a:t>, </a:t>
            </a:r>
            <a:r>
              <a:rPr lang="en-US" sz="2400" err="1"/>
              <a:t>silny</a:t>
            </a:r>
            <a:r>
              <a:rPr lang="en-US" sz="2400"/>
              <a:t> </a:t>
            </a:r>
            <a:r>
              <a:rPr lang="en-US" sz="2400" err="1"/>
              <a:t>wiatr</a:t>
            </a:r>
            <a:r>
              <a:rPr lang="en-US" sz="2400"/>
              <a:t>, </a:t>
            </a:r>
            <a:r>
              <a:rPr lang="en-US" sz="2400" err="1"/>
              <a:t>pioruny</a:t>
            </a:r>
            <a:r>
              <a:rPr lang="en-US" sz="2400"/>
              <a:t>, tornada, </a:t>
            </a:r>
            <a:r>
              <a:rPr lang="en-US" sz="2400" err="1"/>
              <a:t>trzęsienia</a:t>
            </a:r>
            <a:r>
              <a:rPr lang="en-US" sz="2400"/>
              <a:t> </a:t>
            </a:r>
            <a:r>
              <a:rPr lang="en-US" sz="2400" err="1"/>
              <a:t>ziemi</a:t>
            </a:r>
            <a:r>
              <a:rPr lang="en-US" sz="2400"/>
              <a:t> (</a:t>
            </a:r>
            <a:r>
              <a:rPr lang="en-US" sz="2400" err="1"/>
              <a:t>fale</a:t>
            </a:r>
            <a:r>
              <a:rPr lang="en-US" sz="2400"/>
              <a:t> </a:t>
            </a:r>
            <a:r>
              <a:rPr lang="en-US" sz="2400" err="1"/>
              <a:t>sejsmiczne</a:t>
            </a:r>
            <a:r>
              <a:rPr lang="en-US" sz="2400"/>
              <a:t>), </a:t>
            </a:r>
            <a:r>
              <a:rPr lang="en-US" sz="2400" err="1"/>
              <a:t>wulkany</a:t>
            </a:r>
            <a:r>
              <a:rPr lang="en-US" sz="2400"/>
              <a:t>, </a:t>
            </a:r>
            <a:r>
              <a:rPr lang="en-US" sz="2400" err="1"/>
              <a:t>zorza</a:t>
            </a:r>
            <a:r>
              <a:rPr lang="en-US" sz="2400"/>
              <a:t> </a:t>
            </a:r>
            <a:r>
              <a:rPr lang="en-US" sz="2400" err="1"/>
              <a:t>polarna</a:t>
            </a:r>
            <a:r>
              <a:rPr lang="en-US" sz="2400"/>
              <a:t>,</a:t>
            </a:r>
            <a:endParaRPr lang="en-US" sz="2400" baseline="30000">
              <a:cs typeface="Calibri"/>
            </a:endParaRPr>
          </a:p>
          <a:p>
            <a:pPr>
              <a:lnSpc>
                <a:spcPct val="90000"/>
              </a:lnSpc>
              <a:spcAft>
                <a:spcPts val="600"/>
              </a:spcAft>
            </a:pPr>
            <a:r>
              <a:rPr lang="en-US" sz="2400" err="1"/>
              <a:t>niektóre</a:t>
            </a:r>
            <a:r>
              <a:rPr lang="en-US" sz="2400"/>
              <a:t> </a:t>
            </a:r>
            <a:r>
              <a:rPr lang="en-US" sz="2400" err="1"/>
              <a:t>gatunki</a:t>
            </a:r>
            <a:r>
              <a:rPr lang="en-US" sz="2400"/>
              <a:t> </a:t>
            </a:r>
            <a:r>
              <a:rPr lang="en-US" sz="2400" err="1"/>
              <a:t>zwierząt</a:t>
            </a:r>
            <a:r>
              <a:rPr lang="en-US" sz="2400"/>
              <a:t> (np.: </a:t>
            </a:r>
            <a:r>
              <a:rPr lang="en-US" sz="2400" err="1"/>
              <a:t>słonie</a:t>
            </a:r>
            <a:r>
              <a:rPr lang="en-US" sz="2400"/>
              <a:t>, </a:t>
            </a:r>
            <a:r>
              <a:rPr lang="en-US" sz="2400" err="1"/>
              <a:t>żyrafowate</a:t>
            </a:r>
            <a:r>
              <a:rPr lang="en-US" sz="2400"/>
              <a:t>, </a:t>
            </a:r>
            <a:r>
              <a:rPr lang="en-US" sz="2400" err="1"/>
              <a:t>hipopotamy</a:t>
            </a:r>
            <a:r>
              <a:rPr lang="en-US" sz="2400"/>
              <a:t>, </a:t>
            </a:r>
            <a:r>
              <a:rPr lang="en-US" sz="2400" err="1"/>
              <a:t>wieloryby</a:t>
            </a:r>
            <a:r>
              <a:rPr lang="en-US" sz="2400"/>
              <a:t> </a:t>
            </a:r>
            <a:r>
              <a:rPr lang="en-US" sz="2400" err="1"/>
              <a:t>i</a:t>
            </a:r>
            <a:r>
              <a:rPr lang="en-US" sz="2400"/>
              <a:t> </a:t>
            </a:r>
            <a:r>
              <a:rPr lang="en-US" sz="2400" err="1"/>
              <a:t>aligatory</a:t>
            </a:r>
            <a:r>
              <a:rPr lang="en-US" sz="2400"/>
              <a:t>), </a:t>
            </a:r>
            <a:r>
              <a:rPr lang="en-US" sz="2400" err="1"/>
              <a:t>pękający</a:t>
            </a:r>
            <a:r>
              <a:rPr lang="en-US" sz="2400"/>
              <a:t> </a:t>
            </a:r>
            <a:r>
              <a:rPr lang="en-US" sz="2400" err="1"/>
              <a:t>lodowiec</a:t>
            </a:r>
            <a:endParaRPr lang="en-US" sz="2400">
              <a:cs typeface="Calibri"/>
            </a:endParaRPr>
          </a:p>
          <a:p>
            <a:pPr indent="-228600">
              <a:lnSpc>
                <a:spcPct val="90000"/>
              </a:lnSpc>
              <a:spcAft>
                <a:spcPts val="600"/>
              </a:spcAft>
              <a:buFont typeface="Arial" panose="020B0604020202020204" pitchFamily="34" charset="0"/>
              <a:buChar char="•"/>
            </a:pPr>
            <a:endParaRPr lang="en-US" sz="2400" b="1">
              <a:cs typeface="Calibri"/>
            </a:endParaRPr>
          </a:p>
        </p:txBody>
      </p:sp>
      <p:pic>
        <p:nvPicPr>
          <p:cNvPr id="6" name="Grafika 6" descr="Wietrznie">
            <a:extLst>
              <a:ext uri="{FF2B5EF4-FFF2-40B4-BE49-F238E27FC236}">
                <a16:creationId xmlns:a16="http://schemas.microsoft.com/office/drawing/2014/main" id="{1113304E-513E-4E28-9DF6-F4AB06297A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30500" y="4018964"/>
            <a:ext cx="1873047" cy="1873047"/>
          </a:xfrm>
          <a:prstGeom prst="rect">
            <a:avLst/>
          </a:prstGeom>
        </p:spPr>
      </p:pic>
      <p:pic>
        <p:nvPicPr>
          <p:cNvPr id="5" name="Grafika 5" descr="Słoń">
            <a:extLst>
              <a:ext uri="{FF2B5EF4-FFF2-40B4-BE49-F238E27FC236}">
                <a16:creationId xmlns:a16="http://schemas.microsoft.com/office/drawing/2014/main" id="{74D1E9C6-E684-445F-92D3-0F82D853762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55028" y="1909854"/>
            <a:ext cx="2846216" cy="2846216"/>
          </a:xfrm>
          <a:prstGeom prst="rect">
            <a:avLst/>
          </a:prstGeom>
        </p:spPr>
      </p:pic>
      <p:sp>
        <p:nvSpPr>
          <p:cNvPr id="4" name="pole tekstowe 3">
            <a:extLst>
              <a:ext uri="{FF2B5EF4-FFF2-40B4-BE49-F238E27FC236}">
                <a16:creationId xmlns:a16="http://schemas.microsoft.com/office/drawing/2014/main" id="{02A03FB5-7EDC-44B2-B892-9ABC4417957E}"/>
              </a:ext>
            </a:extLst>
          </p:cNvPr>
          <p:cNvSpPr txBox="1"/>
          <p:nvPr/>
        </p:nvSpPr>
        <p:spPr>
          <a:xfrm>
            <a:off x="5571767" y="1416709"/>
            <a:ext cx="63087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pl-PL" sz="2800" b="1">
              <a:cs typeface="Calibri"/>
            </a:endParaRPr>
          </a:p>
        </p:txBody>
      </p:sp>
    </p:spTree>
    <p:extLst>
      <p:ext uri="{BB962C8B-B14F-4D97-AF65-F5344CB8AC3E}">
        <p14:creationId xmlns:p14="http://schemas.microsoft.com/office/powerpoint/2010/main" val="200046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8">
            <a:extLst>
              <a:ext uri="{FF2B5EF4-FFF2-40B4-BE49-F238E27FC236}">
                <a16:creationId xmlns:a16="http://schemas.microsoft.com/office/drawing/2014/main" id="{B63C2D82-D4FA-4A37-BB01-1E7B21E4FF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5199" y="634058"/>
            <a:ext cx="1128382" cy="847206"/>
            <a:chOff x="5307830" y="325570"/>
            <a:chExt cx="1128382" cy="847206"/>
          </a:xfrm>
        </p:grpSpPr>
        <p:sp>
          <p:nvSpPr>
            <p:cNvPr id="30" name="Freeform 5">
              <a:extLst>
                <a:ext uri="{FF2B5EF4-FFF2-40B4-BE49-F238E27FC236}">
                  <a16:creationId xmlns:a16="http://schemas.microsoft.com/office/drawing/2014/main" id="{C94E7FEF-0CE9-4AC2-94BB-02230C6DC0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EB546CC0-C1BC-48D2-8DA9-4B60283165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9AA2A600-EC7B-49D1-A7E3-7C500F0BCDA0}"/>
              </a:ext>
            </a:extLst>
          </p:cNvPr>
          <p:cNvSpPr>
            <a:spLocks noGrp="1"/>
          </p:cNvSpPr>
          <p:nvPr>
            <p:ph type="title"/>
          </p:nvPr>
        </p:nvSpPr>
        <p:spPr>
          <a:xfrm>
            <a:off x="965200" y="939869"/>
            <a:ext cx="3363170" cy="2183042"/>
          </a:xfrm>
        </p:spPr>
        <p:txBody>
          <a:bodyPr vert="horz" lIns="91440" tIns="45720" rIns="91440" bIns="45720" rtlCol="0" anchor="b">
            <a:normAutofit/>
          </a:bodyPr>
          <a:lstStyle/>
          <a:p>
            <a:r>
              <a:rPr lang="en-US" sz="3100" b="1">
                <a:highlight>
                  <a:srgbClr val="C0C0C0"/>
                </a:highlight>
              </a:rPr>
              <a:t>ANTROPOGENICZNE</a:t>
            </a:r>
            <a:endParaRPr lang="en-US" sz="3100">
              <a:highlight>
                <a:srgbClr val="C0C0C0"/>
              </a:highlight>
            </a:endParaRPr>
          </a:p>
        </p:txBody>
      </p:sp>
      <p:sp>
        <p:nvSpPr>
          <p:cNvPr id="33" name="Freeform 5">
            <a:extLst>
              <a:ext uri="{FF2B5EF4-FFF2-40B4-BE49-F238E27FC236}">
                <a16:creationId xmlns:a16="http://schemas.microsoft.com/office/drawing/2014/main" id="{BD2BFF02-DF78-4F07-B176-52514E131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62174" y="1653645"/>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Shape 34">
            <a:extLst>
              <a:ext uri="{FF2B5EF4-FFF2-40B4-BE49-F238E27FC236}">
                <a16:creationId xmlns:a16="http://schemas.microsoft.com/office/drawing/2014/main" id="{0DB06EAB-7D8C-403A-86C5-B5FD79A13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2865" y="634058"/>
            <a:ext cx="3154669" cy="2796247"/>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5" name="Grafika 5" descr="Widok na most">
            <a:extLst>
              <a:ext uri="{FF2B5EF4-FFF2-40B4-BE49-F238E27FC236}">
                <a16:creationId xmlns:a16="http://schemas.microsoft.com/office/drawing/2014/main" id="{E9F49508-EA2C-4132-A6C8-CBF6776B0AC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96964" y="1108946"/>
            <a:ext cx="1846470" cy="1846470"/>
          </a:xfrm>
          <a:prstGeom prst="rect">
            <a:avLst/>
          </a:prstGeom>
        </p:spPr>
      </p:pic>
      <p:sp>
        <p:nvSpPr>
          <p:cNvPr id="3" name="pole tekstowe 2">
            <a:extLst>
              <a:ext uri="{FF2B5EF4-FFF2-40B4-BE49-F238E27FC236}">
                <a16:creationId xmlns:a16="http://schemas.microsoft.com/office/drawing/2014/main" id="{6D080E91-EDD2-45D5-8E01-7F1437F9A613}"/>
              </a:ext>
            </a:extLst>
          </p:cNvPr>
          <p:cNvSpPr txBox="1"/>
          <p:nvPr/>
        </p:nvSpPr>
        <p:spPr>
          <a:xfrm>
            <a:off x="835803" y="3441614"/>
            <a:ext cx="6337024" cy="298181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sz="2400" err="1"/>
              <a:t>Ciężkie</a:t>
            </a:r>
            <a:r>
              <a:rPr lang="en-US" sz="2400"/>
              <a:t> </a:t>
            </a:r>
            <a:r>
              <a:rPr lang="en-US" sz="2400" err="1"/>
              <a:t>pojazdy</a:t>
            </a:r>
            <a:r>
              <a:rPr lang="en-US" sz="2400"/>
              <a:t> </a:t>
            </a:r>
            <a:r>
              <a:rPr lang="en-US" sz="2400" err="1"/>
              <a:t>samochodowe</a:t>
            </a:r>
            <a:r>
              <a:rPr lang="en-US" sz="2400"/>
              <a:t>, </a:t>
            </a:r>
            <a:r>
              <a:rPr lang="en-US" sz="2400" err="1"/>
              <a:t>drgania</a:t>
            </a:r>
            <a:r>
              <a:rPr lang="en-US" sz="2400"/>
              <a:t> </a:t>
            </a:r>
            <a:r>
              <a:rPr lang="en-US" sz="2400" err="1"/>
              <a:t>mostów</a:t>
            </a:r>
            <a:r>
              <a:rPr lang="en-US" sz="2400"/>
              <a:t>, </a:t>
            </a:r>
            <a:r>
              <a:rPr lang="en-US" sz="2400" err="1"/>
              <a:t>eksplozje</a:t>
            </a:r>
            <a:r>
              <a:rPr lang="en-US" sz="2400"/>
              <a:t>, </a:t>
            </a:r>
            <a:r>
              <a:rPr lang="en-US" sz="2400" err="1"/>
              <a:t>wybuchy</a:t>
            </a:r>
            <a:r>
              <a:rPr lang="en-US" sz="2400"/>
              <a:t> </a:t>
            </a:r>
            <a:r>
              <a:rPr lang="en-US" sz="2400" err="1"/>
              <a:t>atomowe</a:t>
            </a:r>
            <a:r>
              <a:rPr lang="en-US" sz="2400"/>
              <a:t> </a:t>
            </a:r>
            <a:r>
              <a:rPr lang="en-US" sz="2400" err="1"/>
              <a:t>i</a:t>
            </a:r>
            <a:r>
              <a:rPr lang="en-US" sz="2400"/>
              <a:t> </a:t>
            </a:r>
            <a:r>
              <a:rPr lang="en-US" sz="2400" err="1"/>
              <a:t>termojądrowe</a:t>
            </a:r>
            <a:r>
              <a:rPr lang="en-US" sz="2400"/>
              <a:t>, </a:t>
            </a:r>
            <a:endParaRPr lang="en-US" sz="2400">
              <a:cs typeface="Calibri"/>
            </a:endParaRPr>
          </a:p>
          <a:p>
            <a:pPr>
              <a:lnSpc>
                <a:spcPct val="90000"/>
              </a:lnSpc>
              <a:spcAft>
                <a:spcPts val="600"/>
              </a:spcAft>
            </a:pPr>
            <a:r>
              <a:rPr lang="en-US" sz="2400" err="1"/>
              <a:t>głośniki</a:t>
            </a:r>
            <a:r>
              <a:rPr lang="en-US" sz="2400"/>
              <a:t>, </a:t>
            </a:r>
            <a:r>
              <a:rPr lang="en-US" sz="2400" err="1"/>
              <a:t>odrzutowce</a:t>
            </a:r>
            <a:r>
              <a:rPr lang="en-US" sz="2400"/>
              <a:t> </a:t>
            </a:r>
            <a:r>
              <a:rPr lang="en-US" sz="2400" err="1"/>
              <a:t>i</a:t>
            </a:r>
            <a:r>
              <a:rPr lang="en-US" sz="2400"/>
              <a:t> </a:t>
            </a:r>
            <a:r>
              <a:rPr lang="en-US" sz="2400" err="1"/>
              <a:t>śmigłowce</a:t>
            </a:r>
            <a:r>
              <a:rPr lang="en-US" sz="2400"/>
              <a:t>, </a:t>
            </a:r>
            <a:r>
              <a:rPr lang="en-US" sz="2400" err="1"/>
              <a:t>silniki</a:t>
            </a:r>
            <a:r>
              <a:rPr lang="en-US" sz="2400"/>
              <a:t> </a:t>
            </a:r>
            <a:r>
              <a:rPr lang="en-US" sz="2400" err="1"/>
              <a:t>rakietowe</a:t>
            </a:r>
            <a:r>
              <a:rPr lang="en-US" sz="2400"/>
              <a:t>, </a:t>
            </a:r>
            <a:r>
              <a:rPr lang="en-US" sz="2400" err="1"/>
              <a:t>sprężarki</a:t>
            </a:r>
            <a:r>
              <a:rPr lang="en-US" sz="2400"/>
              <a:t> </a:t>
            </a:r>
            <a:r>
              <a:rPr lang="en-US" sz="2400" err="1"/>
              <a:t>tłokowe</a:t>
            </a:r>
            <a:r>
              <a:rPr lang="en-US" sz="2400"/>
              <a:t>, </a:t>
            </a:r>
            <a:r>
              <a:rPr lang="en-US" sz="2400" err="1"/>
              <a:t>pompy</a:t>
            </a:r>
            <a:r>
              <a:rPr lang="en-US" sz="2400"/>
              <a:t> </a:t>
            </a:r>
            <a:r>
              <a:rPr lang="en-US" sz="2400" err="1"/>
              <a:t>próżniowe</a:t>
            </a:r>
            <a:r>
              <a:rPr lang="en-US" sz="2400"/>
              <a:t> </a:t>
            </a:r>
            <a:r>
              <a:rPr lang="en-US" sz="2400" err="1"/>
              <a:t>i</a:t>
            </a:r>
            <a:r>
              <a:rPr lang="en-US" sz="2400"/>
              <a:t> </a:t>
            </a:r>
            <a:r>
              <a:rPr lang="en-US" sz="2400" err="1"/>
              <a:t>gazowe</a:t>
            </a:r>
            <a:r>
              <a:rPr lang="en-US" sz="2400"/>
              <a:t>, </a:t>
            </a:r>
            <a:r>
              <a:rPr lang="en-US" sz="2400" err="1"/>
              <a:t>turbodmuchawy</a:t>
            </a:r>
            <a:r>
              <a:rPr lang="en-US" sz="2400"/>
              <a:t>, </a:t>
            </a:r>
            <a:r>
              <a:rPr lang="en-US" sz="2400" err="1"/>
              <a:t>elektrownie</a:t>
            </a:r>
            <a:r>
              <a:rPr lang="en-US" sz="2400"/>
              <a:t> </a:t>
            </a:r>
            <a:r>
              <a:rPr lang="en-US" sz="2400" err="1"/>
              <a:t>wiatrowe</a:t>
            </a:r>
            <a:r>
              <a:rPr lang="en-US" sz="2400"/>
              <a:t>, </a:t>
            </a:r>
            <a:r>
              <a:rPr lang="en-US" sz="2400" err="1"/>
              <a:t>wentylatory</a:t>
            </a:r>
            <a:r>
              <a:rPr lang="en-US" sz="2400"/>
              <a:t> </a:t>
            </a:r>
            <a:r>
              <a:rPr lang="en-US" sz="2400" err="1"/>
              <a:t>przemysłowe</a:t>
            </a:r>
            <a:r>
              <a:rPr lang="en-US" sz="2400"/>
              <a:t>, </a:t>
            </a:r>
            <a:r>
              <a:rPr lang="en-US" sz="2400" err="1"/>
              <a:t>młoty</a:t>
            </a:r>
            <a:r>
              <a:rPr lang="en-US" sz="2400"/>
              <a:t> </a:t>
            </a:r>
            <a:r>
              <a:rPr lang="en-US" sz="2400" err="1"/>
              <a:t>kuźnicze</a:t>
            </a:r>
            <a:r>
              <a:rPr lang="en-US" sz="2400"/>
              <a:t>, </a:t>
            </a:r>
            <a:r>
              <a:rPr lang="en-US" sz="2400" err="1"/>
              <a:t>wieże</a:t>
            </a:r>
            <a:r>
              <a:rPr lang="en-US" sz="2400"/>
              <a:t> </a:t>
            </a:r>
            <a:r>
              <a:rPr lang="en-US" sz="2400" err="1"/>
              <a:t>wiertnicze</a:t>
            </a:r>
            <a:r>
              <a:rPr lang="en-US" sz="2400"/>
              <a:t>, </a:t>
            </a:r>
            <a:r>
              <a:rPr lang="en-US" sz="2400" err="1"/>
              <a:t>rurociągi</a:t>
            </a:r>
            <a:r>
              <a:rPr lang="en-US" sz="2400"/>
              <a:t>, </a:t>
            </a:r>
            <a:endParaRPr lang="en-US" sz="2400">
              <a:cs typeface="Calibri"/>
            </a:endParaRPr>
          </a:p>
          <a:p>
            <a:pPr>
              <a:lnSpc>
                <a:spcPct val="90000"/>
              </a:lnSpc>
              <a:spcAft>
                <a:spcPts val="600"/>
              </a:spcAft>
            </a:pPr>
            <a:r>
              <a:rPr lang="en-US" sz="2400" err="1"/>
              <a:t>urządzenia</a:t>
            </a:r>
            <a:r>
              <a:rPr lang="en-US" sz="2400"/>
              <a:t> </a:t>
            </a:r>
            <a:r>
              <a:rPr lang="en-US" sz="2400" err="1"/>
              <a:t>chłodzące</a:t>
            </a:r>
            <a:r>
              <a:rPr lang="en-US" sz="2400"/>
              <a:t> </a:t>
            </a:r>
            <a:r>
              <a:rPr lang="en-US" sz="2400" err="1"/>
              <a:t>i</a:t>
            </a:r>
            <a:r>
              <a:rPr lang="en-US" sz="2400"/>
              <a:t> </a:t>
            </a:r>
            <a:r>
              <a:rPr lang="en-US" sz="2400" err="1"/>
              <a:t>ogrzewające</a:t>
            </a:r>
            <a:r>
              <a:rPr lang="en-US" sz="2400"/>
              <a:t> </a:t>
            </a:r>
            <a:r>
              <a:rPr lang="en-US" sz="2400" err="1"/>
              <a:t>powietrze</a:t>
            </a:r>
            <a:r>
              <a:rPr lang="en-US" sz="2400"/>
              <a:t> (np.: </a:t>
            </a:r>
            <a:r>
              <a:rPr lang="en-US" sz="2400" err="1"/>
              <a:t>klimatyzatory</a:t>
            </a:r>
            <a:r>
              <a:rPr lang="en-US" sz="2400"/>
              <a:t> </a:t>
            </a:r>
            <a:r>
              <a:rPr lang="en-US" sz="2400" err="1"/>
              <a:t>i</a:t>
            </a:r>
            <a:r>
              <a:rPr lang="en-US" sz="2400"/>
              <a:t> </a:t>
            </a:r>
            <a:r>
              <a:rPr lang="en-US" sz="2400" err="1"/>
              <a:t>lodówki</a:t>
            </a:r>
            <a:r>
              <a:rPr lang="en-US" sz="2400"/>
              <a:t>)</a:t>
            </a:r>
            <a:endParaRPr lang="en-US" sz="2400">
              <a:cs typeface="Calibri"/>
            </a:endParaRPr>
          </a:p>
          <a:p>
            <a:pPr indent="-228600">
              <a:lnSpc>
                <a:spcPct val="90000"/>
              </a:lnSpc>
              <a:spcAft>
                <a:spcPts val="600"/>
              </a:spcAft>
              <a:buFont typeface="Arial" panose="020B0604020202020204" pitchFamily="34" charset="0"/>
              <a:buChar char="•"/>
            </a:pPr>
            <a:endParaRPr lang="en-US" sz="2400">
              <a:cs typeface="Calibri"/>
            </a:endParaRPr>
          </a:p>
          <a:p>
            <a:pPr indent="-228600">
              <a:lnSpc>
                <a:spcPct val="90000"/>
              </a:lnSpc>
              <a:spcAft>
                <a:spcPts val="600"/>
              </a:spcAft>
              <a:buFont typeface="Arial" panose="020B0604020202020204" pitchFamily="34" charset="0"/>
              <a:buChar char="•"/>
            </a:pPr>
            <a:endParaRPr lang="en-US" sz="2400">
              <a:cs typeface="Calibri"/>
            </a:endParaRPr>
          </a:p>
          <a:p>
            <a:pPr indent="-228600">
              <a:lnSpc>
                <a:spcPct val="90000"/>
              </a:lnSpc>
              <a:spcAft>
                <a:spcPts val="600"/>
              </a:spcAft>
              <a:buFont typeface="Arial" panose="020B0604020202020204" pitchFamily="34" charset="0"/>
              <a:buChar char="•"/>
            </a:pPr>
            <a:endParaRPr lang="en-US" sz="1700"/>
          </a:p>
        </p:txBody>
      </p:sp>
      <p:pic>
        <p:nvPicPr>
          <p:cNvPr id="4" name="Grafika 4" descr="Samolot">
            <a:extLst>
              <a:ext uri="{FF2B5EF4-FFF2-40B4-BE49-F238E27FC236}">
                <a16:creationId xmlns:a16="http://schemas.microsoft.com/office/drawing/2014/main" id="{C876A682-2BB4-4EEE-A05E-4D5130D28EE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50038" y="2354401"/>
            <a:ext cx="2713512" cy="2713512"/>
          </a:xfrm>
          <a:prstGeom prst="rect">
            <a:avLst/>
          </a:prstGeom>
        </p:spPr>
      </p:pic>
    </p:spTree>
    <p:extLst>
      <p:ext uri="{BB962C8B-B14F-4D97-AF65-F5344CB8AC3E}">
        <p14:creationId xmlns:p14="http://schemas.microsoft.com/office/powerpoint/2010/main" val="417640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4B7785FA-EA8D-4280-8E27-EA0917FF4667}"/>
              </a:ext>
            </a:extLst>
          </p:cNvPr>
          <p:cNvSpPr>
            <a:spLocks noGrp="1"/>
          </p:cNvSpPr>
          <p:nvPr>
            <p:ph type="title"/>
          </p:nvPr>
        </p:nvSpPr>
        <p:spPr>
          <a:xfrm>
            <a:off x="767290" y="1166932"/>
            <a:ext cx="3582073" cy="4279709"/>
          </a:xfrm>
        </p:spPr>
        <p:txBody>
          <a:bodyPr vert="horz" lIns="91440" tIns="45720" rIns="91440" bIns="45720" rtlCol="0" anchor="ctr">
            <a:normAutofit/>
          </a:bodyPr>
          <a:lstStyle/>
          <a:p>
            <a:r>
              <a:rPr lang="en-US" sz="4800" b="1" kern="1200">
                <a:solidFill>
                  <a:schemeClr val="bg1"/>
                </a:solidFill>
                <a:highlight>
                  <a:srgbClr val="000000"/>
                </a:highlight>
                <a:latin typeface="+mj-lt"/>
                <a:ea typeface="+mj-ea"/>
                <a:cs typeface="+mj-cs"/>
              </a:rPr>
              <a:t>JAK WPŁYWA NA ORGANIZM CZŁOWIEKA</a:t>
            </a:r>
            <a:endParaRPr lang="en-US" sz="4800" kern="1200">
              <a:solidFill>
                <a:schemeClr val="bg1"/>
              </a:solidFill>
              <a:highlight>
                <a:srgbClr val="000000"/>
              </a:highlight>
              <a:latin typeface="+mj-lt"/>
              <a:cs typeface="Calibri Light"/>
            </a:endParaRPr>
          </a:p>
        </p:txBody>
      </p:sp>
      <p:sp>
        <p:nvSpPr>
          <p:cNvPr id="3" name="pole tekstowe 2">
            <a:extLst>
              <a:ext uri="{FF2B5EF4-FFF2-40B4-BE49-F238E27FC236}">
                <a16:creationId xmlns:a16="http://schemas.microsoft.com/office/drawing/2014/main" id="{A0AC1505-8F50-4714-B939-E2FDA4E34D21}"/>
              </a:ext>
            </a:extLst>
          </p:cNvPr>
          <p:cNvSpPr txBox="1"/>
          <p:nvPr/>
        </p:nvSpPr>
        <p:spPr>
          <a:xfrm>
            <a:off x="4869374" y="1166933"/>
            <a:ext cx="6766534" cy="427970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800" err="1"/>
              <a:t>Badania</a:t>
            </a:r>
            <a:r>
              <a:rPr lang="en-US" sz="2800"/>
              <a:t> </a:t>
            </a:r>
            <a:r>
              <a:rPr lang="en-US" sz="2800" err="1"/>
              <a:t>nad</a:t>
            </a:r>
            <a:r>
              <a:rPr lang="en-US" sz="2800"/>
              <a:t> </a:t>
            </a:r>
            <a:r>
              <a:rPr lang="en-US" sz="2800" err="1"/>
              <a:t>oddziaływaniem</a:t>
            </a:r>
            <a:r>
              <a:rPr lang="en-US" sz="2800"/>
              <a:t> </a:t>
            </a:r>
            <a:r>
              <a:rPr lang="en-US" sz="2800" err="1"/>
              <a:t>infradźwięków</a:t>
            </a:r>
            <a:r>
              <a:rPr lang="en-US" sz="2800"/>
              <a:t> </a:t>
            </a:r>
            <a:r>
              <a:rPr lang="en-US" sz="2800" err="1"/>
              <a:t>są</a:t>
            </a:r>
            <a:r>
              <a:rPr lang="en-US" sz="2800"/>
              <a:t> </a:t>
            </a:r>
            <a:r>
              <a:rPr lang="en-US" sz="2800" err="1"/>
              <a:t>prowadzone</a:t>
            </a:r>
            <a:r>
              <a:rPr lang="en-US" sz="2800"/>
              <a:t> </a:t>
            </a:r>
            <a:r>
              <a:rPr lang="en-US" sz="2800" err="1"/>
              <a:t>głównie</a:t>
            </a:r>
            <a:r>
              <a:rPr lang="en-US" sz="2800"/>
              <a:t> </a:t>
            </a:r>
            <a:r>
              <a:rPr lang="en-US" sz="2800" err="1"/>
              <a:t>na</a:t>
            </a:r>
            <a:r>
              <a:rPr lang="en-US" sz="2800"/>
              <a:t> </a:t>
            </a:r>
            <a:r>
              <a:rPr lang="en-US" sz="2800" err="1"/>
              <a:t>zwierzętach</a:t>
            </a:r>
            <a:r>
              <a:rPr lang="en-US" sz="2800"/>
              <a:t>, z </a:t>
            </a:r>
            <a:r>
              <a:rPr lang="en-US" sz="2800" err="1"/>
              <a:t>tego</a:t>
            </a:r>
            <a:r>
              <a:rPr lang="en-US" sz="2800"/>
              <a:t> </a:t>
            </a:r>
            <a:r>
              <a:rPr lang="en-US" sz="2800" err="1"/>
              <a:t>względu</a:t>
            </a:r>
            <a:r>
              <a:rPr lang="en-US" sz="2800"/>
              <a:t> </a:t>
            </a:r>
            <a:r>
              <a:rPr lang="en-US" sz="2800" err="1"/>
              <a:t>nie</a:t>
            </a:r>
            <a:r>
              <a:rPr lang="en-US" sz="2800"/>
              <a:t> </a:t>
            </a:r>
            <a:r>
              <a:rPr lang="en-US" sz="2800" err="1"/>
              <a:t>został</a:t>
            </a:r>
            <a:r>
              <a:rPr lang="en-US" sz="2800"/>
              <a:t> </a:t>
            </a:r>
            <a:r>
              <a:rPr lang="en-US" sz="2800" err="1"/>
              <a:t>dokładnie</a:t>
            </a:r>
            <a:r>
              <a:rPr lang="en-US" sz="2800"/>
              <a:t> </a:t>
            </a:r>
            <a:r>
              <a:rPr lang="en-US" sz="2800" err="1"/>
              <a:t>poznany</a:t>
            </a:r>
            <a:r>
              <a:rPr lang="en-US" sz="2800"/>
              <a:t> </a:t>
            </a:r>
            <a:r>
              <a:rPr lang="en-US" sz="2800" err="1"/>
              <a:t>wpływ</a:t>
            </a:r>
            <a:r>
              <a:rPr lang="en-US" sz="2800"/>
              <a:t> </a:t>
            </a:r>
            <a:r>
              <a:rPr lang="en-US" sz="2800" err="1"/>
              <a:t>infradźwięków</a:t>
            </a:r>
            <a:r>
              <a:rPr lang="en-US" sz="2800"/>
              <a:t> </a:t>
            </a:r>
            <a:r>
              <a:rPr lang="en-US" sz="2800" err="1"/>
              <a:t>na</a:t>
            </a:r>
            <a:r>
              <a:rPr lang="en-US" sz="2800"/>
              <a:t> </a:t>
            </a:r>
            <a:r>
              <a:rPr lang="en-US" sz="2800" err="1"/>
              <a:t>człowieka</a:t>
            </a:r>
            <a:r>
              <a:rPr lang="en-US" sz="2800"/>
              <a:t>. </a:t>
            </a:r>
            <a:r>
              <a:rPr lang="en-US" sz="2800" err="1"/>
              <a:t>Wiadomo</a:t>
            </a:r>
            <a:r>
              <a:rPr lang="en-US" sz="2800"/>
              <a:t>, </a:t>
            </a:r>
            <a:r>
              <a:rPr lang="en-US" sz="2800" err="1"/>
              <a:t>że</a:t>
            </a:r>
            <a:r>
              <a:rPr lang="en-US" sz="2800"/>
              <a:t> </a:t>
            </a:r>
            <a:r>
              <a:rPr lang="en-US" sz="2800" err="1"/>
              <a:t>powodują</a:t>
            </a:r>
            <a:r>
              <a:rPr lang="en-US" sz="2800"/>
              <a:t> one u </a:t>
            </a:r>
            <a:r>
              <a:rPr lang="en-US" sz="2800" err="1"/>
              <a:t>ludzi</a:t>
            </a:r>
            <a:r>
              <a:rPr lang="en-US" sz="2800"/>
              <a:t> </a:t>
            </a:r>
            <a:r>
              <a:rPr lang="en-US" sz="2800" err="1"/>
              <a:t>wrażenia</a:t>
            </a:r>
            <a:r>
              <a:rPr lang="en-US" sz="2800"/>
              <a:t> </a:t>
            </a:r>
            <a:r>
              <a:rPr lang="en-US" sz="2800" err="1"/>
              <a:t>słuchowe</a:t>
            </a:r>
            <a:r>
              <a:rPr lang="en-US" sz="2800"/>
              <a:t> </a:t>
            </a:r>
            <a:r>
              <a:rPr lang="en-US" sz="2800" err="1"/>
              <a:t>i</a:t>
            </a:r>
            <a:r>
              <a:rPr lang="en-US" sz="2800"/>
              <a:t> </a:t>
            </a:r>
            <a:r>
              <a:rPr lang="en-US" sz="2800" err="1"/>
              <a:t>pozasłuchowe</a:t>
            </a:r>
            <a:r>
              <a:rPr lang="en-US" sz="2800"/>
              <a:t>. </a:t>
            </a:r>
            <a:r>
              <a:rPr lang="en-US" sz="2800" err="1"/>
              <a:t>Odbierane</a:t>
            </a:r>
            <a:r>
              <a:rPr lang="en-US" sz="2800"/>
              <a:t> </a:t>
            </a:r>
            <a:r>
              <a:rPr lang="en-US" sz="2800" err="1"/>
              <a:t>są</a:t>
            </a:r>
            <a:r>
              <a:rPr lang="en-US" sz="2800"/>
              <a:t> </a:t>
            </a:r>
            <a:r>
              <a:rPr lang="en-US" sz="2800" err="1"/>
              <a:t>przez</a:t>
            </a:r>
            <a:r>
              <a:rPr lang="en-US" sz="2800"/>
              <a:t> </a:t>
            </a:r>
            <a:r>
              <a:rPr lang="en-US" sz="2800" err="1"/>
              <a:t>narząd</a:t>
            </a:r>
            <a:r>
              <a:rPr lang="en-US" sz="2800"/>
              <a:t> </a:t>
            </a:r>
            <a:r>
              <a:rPr lang="en-US" sz="2800" err="1"/>
              <a:t>słuchu</a:t>
            </a:r>
            <a:r>
              <a:rPr lang="en-US" sz="2800"/>
              <a:t>, </a:t>
            </a:r>
            <a:r>
              <a:rPr lang="en-US" sz="2800" err="1"/>
              <a:t>proprioreceptory</a:t>
            </a:r>
            <a:r>
              <a:rPr lang="en-US" sz="2800"/>
              <a:t> </a:t>
            </a:r>
            <a:r>
              <a:rPr lang="en-US" sz="2800" err="1"/>
              <a:t>i</a:t>
            </a:r>
            <a:r>
              <a:rPr lang="en-US" sz="2800"/>
              <a:t> </a:t>
            </a:r>
            <a:r>
              <a:rPr lang="en-US" sz="2800" err="1"/>
              <a:t>mechanoreceptory</a:t>
            </a:r>
            <a:endParaRPr lang="en-US" sz="2800" err="1">
              <a:cs typeface="Calibri"/>
            </a:endParaRPr>
          </a:p>
        </p:txBody>
      </p:sp>
    </p:spTree>
    <p:extLst>
      <p:ext uri="{BB962C8B-B14F-4D97-AF65-F5344CB8AC3E}">
        <p14:creationId xmlns:p14="http://schemas.microsoft.com/office/powerpoint/2010/main" val="254743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80971B6-BFB6-422C-844F-B51C8676448E}"/>
              </a:ext>
            </a:extLst>
          </p:cNvPr>
          <p:cNvSpPr>
            <a:spLocks noGrp="1"/>
          </p:cNvSpPr>
          <p:nvPr>
            <p:ph type="title"/>
          </p:nvPr>
        </p:nvSpPr>
        <p:spPr>
          <a:xfrm>
            <a:off x="1286933" y="321023"/>
            <a:ext cx="5595923" cy="1461778"/>
          </a:xfrm>
        </p:spPr>
        <p:txBody>
          <a:bodyPr vert="horz" lIns="91440" tIns="45720" rIns="91440" bIns="45720" rtlCol="0" anchor="b">
            <a:normAutofit/>
          </a:bodyPr>
          <a:lstStyle/>
          <a:p>
            <a:r>
              <a:rPr lang="en-US" sz="3400" b="1" kern="1200">
                <a:solidFill>
                  <a:schemeClr val="tx1"/>
                </a:solidFill>
                <a:highlight>
                  <a:srgbClr val="C0C0C0"/>
                </a:highlight>
                <a:latin typeface="+mj-lt"/>
                <a:ea typeface="+mj-ea"/>
                <a:cs typeface="+mj-cs"/>
              </a:rPr>
              <a:t>SKUTKI UBOCZNE NARAŻENIA NA WYSOKIE INFRADŹWIĘKI</a:t>
            </a:r>
            <a:endParaRPr lang="en-US" sz="3400" kern="1200">
              <a:solidFill>
                <a:schemeClr val="tx1"/>
              </a:solidFill>
              <a:highlight>
                <a:srgbClr val="C0C0C0"/>
              </a:highlight>
              <a:latin typeface="+mj-lt"/>
              <a:ea typeface="+mj-ea"/>
              <a:cs typeface="+mj-cs"/>
            </a:endParaRPr>
          </a:p>
        </p:txBody>
      </p:sp>
      <p:sp>
        <p:nvSpPr>
          <p:cNvPr id="21" name="Freeform 5">
            <a:extLst>
              <a:ext uri="{FF2B5EF4-FFF2-40B4-BE49-F238E27FC236}">
                <a16:creationId xmlns:a16="http://schemas.microsoft.com/office/drawing/2014/main" id="{4300F7B2-2FBB-4B65-B588-633176602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25375" y="131153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5">
            <a:extLst>
              <a:ext uri="{FF2B5EF4-FFF2-40B4-BE49-F238E27FC236}">
                <a16:creationId xmlns:a16="http://schemas.microsoft.com/office/drawing/2014/main" id="{EFA5A327-531A-495C-BCA7-27F04811A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703265" y="105971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 name="pole tekstowe 2">
            <a:extLst>
              <a:ext uri="{FF2B5EF4-FFF2-40B4-BE49-F238E27FC236}">
                <a16:creationId xmlns:a16="http://schemas.microsoft.com/office/drawing/2014/main" id="{996A2767-7029-4127-BE11-3EA9E72CBC1A}"/>
              </a:ext>
            </a:extLst>
          </p:cNvPr>
          <p:cNvSpPr txBox="1"/>
          <p:nvPr/>
        </p:nvSpPr>
        <p:spPr>
          <a:xfrm>
            <a:off x="294897" y="1882244"/>
            <a:ext cx="7032162" cy="308887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800" err="1"/>
              <a:t>Poczucie</a:t>
            </a:r>
            <a:r>
              <a:rPr lang="en-US" sz="2800"/>
              <a:t> </a:t>
            </a:r>
            <a:r>
              <a:rPr lang="en-US" sz="2800" err="1"/>
              <a:t>ucisku</a:t>
            </a:r>
            <a:r>
              <a:rPr lang="en-US" sz="2800"/>
              <a:t> w </a:t>
            </a:r>
            <a:r>
              <a:rPr lang="en-US" sz="2800" err="1"/>
              <a:t>uszach</a:t>
            </a:r>
            <a:r>
              <a:rPr lang="en-US" sz="2800"/>
              <a:t>, </a:t>
            </a:r>
            <a:r>
              <a:rPr lang="en-US" sz="2800" err="1"/>
              <a:t>dyskomfortu</a:t>
            </a:r>
            <a:r>
              <a:rPr lang="en-US" sz="2800"/>
              <a:t>, </a:t>
            </a:r>
            <a:r>
              <a:rPr lang="en-US" sz="2800" err="1"/>
              <a:t>nadmiernego</a:t>
            </a:r>
            <a:r>
              <a:rPr lang="en-US" sz="2800"/>
              <a:t> </a:t>
            </a:r>
            <a:r>
              <a:rPr lang="en-US" sz="2800" err="1"/>
              <a:t>zmęczenia</a:t>
            </a:r>
            <a:r>
              <a:rPr lang="en-US" sz="2800"/>
              <a:t>, </a:t>
            </a:r>
            <a:r>
              <a:rPr lang="en-US" sz="2800" err="1"/>
              <a:t>senności</a:t>
            </a:r>
            <a:r>
              <a:rPr lang="en-US" sz="2800"/>
              <a:t> </a:t>
            </a:r>
            <a:r>
              <a:rPr lang="en-US" sz="2800" err="1"/>
              <a:t>oraz</a:t>
            </a:r>
            <a:r>
              <a:rPr lang="en-US" sz="2800"/>
              <a:t> </a:t>
            </a:r>
            <a:r>
              <a:rPr lang="en-US" sz="2800" err="1"/>
              <a:t>zaburzenia</a:t>
            </a:r>
            <a:r>
              <a:rPr lang="en-US" sz="2800"/>
              <a:t> </a:t>
            </a:r>
            <a:r>
              <a:rPr lang="en-US" sz="2800" err="1"/>
              <a:t>sprawności</a:t>
            </a:r>
            <a:r>
              <a:rPr lang="en-US" sz="2800"/>
              <a:t> </a:t>
            </a:r>
            <a:r>
              <a:rPr lang="en-US" sz="2800" err="1"/>
              <a:t>psychomotorycznej</a:t>
            </a:r>
            <a:r>
              <a:rPr lang="en-US" sz="2800"/>
              <a:t> </a:t>
            </a:r>
            <a:r>
              <a:rPr lang="en-US" sz="2800" err="1"/>
              <a:t>i</a:t>
            </a:r>
            <a:r>
              <a:rPr lang="en-US" sz="2800"/>
              <a:t> </a:t>
            </a:r>
            <a:r>
              <a:rPr lang="en-US" sz="2800" err="1"/>
              <a:t>funkcji</a:t>
            </a:r>
            <a:r>
              <a:rPr lang="en-US" sz="2800"/>
              <a:t> </a:t>
            </a:r>
            <a:r>
              <a:rPr lang="en-US" sz="2800" err="1"/>
              <a:t>fizjologicznych</a:t>
            </a:r>
            <a:r>
              <a:rPr lang="en-US" sz="2800"/>
              <a:t>, a </a:t>
            </a:r>
            <a:r>
              <a:rPr lang="en-US" sz="2800" err="1"/>
              <a:t>nawet</a:t>
            </a:r>
            <a:r>
              <a:rPr lang="en-US" sz="2800"/>
              <a:t> </a:t>
            </a:r>
            <a:r>
              <a:rPr lang="en-US" sz="2800" err="1"/>
              <a:t>apatii</a:t>
            </a:r>
            <a:r>
              <a:rPr lang="en-US" sz="2800"/>
              <a:t> </a:t>
            </a:r>
            <a:r>
              <a:rPr lang="en-US" sz="2800" err="1"/>
              <a:t>i</a:t>
            </a:r>
            <a:r>
              <a:rPr lang="en-US" sz="2800"/>
              <a:t> </a:t>
            </a:r>
            <a:r>
              <a:rPr lang="en-US" sz="2800" err="1"/>
              <a:t>depresji</a:t>
            </a:r>
            <a:r>
              <a:rPr lang="en-US" sz="2800"/>
              <a:t>. </a:t>
            </a:r>
            <a:endParaRPr lang="en-US" sz="2800">
              <a:cs typeface="Calibri"/>
            </a:endParaRPr>
          </a:p>
          <a:p>
            <a:pPr indent="-228600">
              <a:lnSpc>
                <a:spcPct val="90000"/>
              </a:lnSpc>
              <a:spcAft>
                <a:spcPts val="600"/>
              </a:spcAft>
              <a:buFont typeface="Arial" panose="020B0604020202020204" pitchFamily="34" charset="0"/>
              <a:buChar char="•"/>
            </a:pPr>
            <a:r>
              <a:rPr lang="en-US" sz="2800" err="1"/>
              <a:t>Badania</a:t>
            </a:r>
            <a:r>
              <a:rPr lang="en-US" sz="2800"/>
              <a:t> </a:t>
            </a:r>
            <a:r>
              <a:rPr lang="en-US" sz="2800" err="1"/>
              <a:t>prowadzone</a:t>
            </a:r>
            <a:r>
              <a:rPr lang="en-US" sz="2800"/>
              <a:t> </a:t>
            </a:r>
            <a:r>
              <a:rPr lang="en-US" sz="2800" err="1"/>
              <a:t>na</a:t>
            </a:r>
            <a:r>
              <a:rPr lang="en-US" sz="2800"/>
              <a:t> </a:t>
            </a:r>
            <a:r>
              <a:rPr lang="en-US" sz="2800" err="1"/>
              <a:t>zwierzętach</a:t>
            </a:r>
            <a:r>
              <a:rPr lang="en-US" sz="2800"/>
              <a:t> </a:t>
            </a:r>
            <a:r>
              <a:rPr lang="en-US" sz="2800" err="1"/>
              <a:t>wykazały</a:t>
            </a:r>
            <a:r>
              <a:rPr lang="en-US" sz="2800"/>
              <a:t>, </a:t>
            </a:r>
            <a:r>
              <a:rPr lang="en-US" sz="2800" err="1"/>
              <a:t>że</a:t>
            </a:r>
            <a:r>
              <a:rPr lang="en-US" sz="2800"/>
              <a:t> </a:t>
            </a:r>
            <a:r>
              <a:rPr lang="en-US" sz="2800" err="1"/>
              <a:t>infradźwięki</a:t>
            </a:r>
            <a:r>
              <a:rPr lang="en-US" sz="2800"/>
              <a:t> o </a:t>
            </a:r>
            <a:r>
              <a:rPr lang="en-US" sz="2800" err="1"/>
              <a:t>bardzo</a:t>
            </a:r>
            <a:r>
              <a:rPr lang="en-US" sz="2800"/>
              <a:t> </a:t>
            </a:r>
            <a:r>
              <a:rPr lang="en-US" sz="2800" err="1"/>
              <a:t>dużym</a:t>
            </a:r>
            <a:r>
              <a:rPr lang="en-US" sz="2800"/>
              <a:t> </a:t>
            </a:r>
            <a:r>
              <a:rPr lang="en-US" sz="2800" err="1"/>
              <a:t>natężeniu</a:t>
            </a:r>
            <a:r>
              <a:rPr lang="en-US" sz="2800"/>
              <a:t> </a:t>
            </a:r>
            <a:r>
              <a:rPr lang="en-US" sz="2800" err="1"/>
              <a:t>mogą</a:t>
            </a:r>
            <a:r>
              <a:rPr lang="en-US" sz="2800"/>
              <a:t> </a:t>
            </a:r>
            <a:r>
              <a:rPr lang="en-US" sz="2800" err="1"/>
              <a:t>doprowadzić</a:t>
            </a:r>
            <a:r>
              <a:rPr lang="en-US" sz="2800"/>
              <a:t> do </a:t>
            </a:r>
            <a:r>
              <a:rPr lang="en-US" sz="2800" err="1"/>
              <a:t>poważnego</a:t>
            </a:r>
            <a:r>
              <a:rPr lang="en-US" sz="2800"/>
              <a:t> </a:t>
            </a:r>
            <a:r>
              <a:rPr lang="en-US" sz="2800" err="1"/>
              <a:t>uszkodzenia</a:t>
            </a:r>
            <a:r>
              <a:rPr lang="en-US" sz="2800"/>
              <a:t> </a:t>
            </a:r>
            <a:r>
              <a:rPr lang="en-US" sz="2800" err="1"/>
              <a:t>struktur</a:t>
            </a:r>
            <a:r>
              <a:rPr lang="en-US" sz="2800"/>
              <a:t> </a:t>
            </a:r>
            <a:r>
              <a:rPr lang="en-US" sz="2800" err="1"/>
              <a:t>ucha</a:t>
            </a:r>
            <a:r>
              <a:rPr lang="en-US" sz="2800"/>
              <a:t>. </a:t>
            </a:r>
            <a:endParaRPr lang="en-US" sz="2800">
              <a:cs typeface="Calibri"/>
            </a:endParaRPr>
          </a:p>
          <a:p>
            <a:pPr indent="-228600">
              <a:lnSpc>
                <a:spcPct val="90000"/>
              </a:lnSpc>
              <a:spcAft>
                <a:spcPts val="600"/>
              </a:spcAft>
              <a:buFont typeface="Arial" panose="020B0604020202020204" pitchFamily="34" charset="0"/>
              <a:buChar char="•"/>
            </a:pPr>
            <a:r>
              <a:rPr lang="en-US" sz="2800"/>
              <a:t>Nie ma </a:t>
            </a:r>
            <a:r>
              <a:rPr lang="en-US" sz="2800" err="1"/>
              <a:t>wiarygodnych</a:t>
            </a:r>
            <a:r>
              <a:rPr lang="en-US" sz="2800"/>
              <a:t> </a:t>
            </a:r>
            <a:r>
              <a:rPr lang="en-US" sz="2800" err="1"/>
              <a:t>badań</a:t>
            </a:r>
            <a:r>
              <a:rPr lang="en-US" sz="2800"/>
              <a:t> </a:t>
            </a:r>
            <a:r>
              <a:rPr lang="en-US" sz="2800" err="1"/>
              <a:t>wskazujących</a:t>
            </a:r>
            <a:r>
              <a:rPr lang="en-US" sz="2800"/>
              <a:t> </a:t>
            </a:r>
            <a:r>
              <a:rPr lang="en-US" sz="2800" err="1"/>
              <a:t>na</a:t>
            </a:r>
            <a:r>
              <a:rPr lang="en-US" sz="2800"/>
              <a:t> </a:t>
            </a:r>
            <a:r>
              <a:rPr lang="en-US" sz="2800" err="1"/>
              <a:t>szkodliwość</a:t>
            </a:r>
            <a:r>
              <a:rPr lang="en-US" sz="2800"/>
              <a:t> </a:t>
            </a:r>
            <a:r>
              <a:rPr lang="en-US" sz="2800" err="1"/>
              <a:t>występujących</a:t>
            </a:r>
            <a:r>
              <a:rPr lang="en-US" sz="2800"/>
              <a:t> w </a:t>
            </a:r>
            <a:r>
              <a:rPr lang="en-US" sz="2800" err="1"/>
              <a:t>życiu</a:t>
            </a:r>
            <a:r>
              <a:rPr lang="en-US" sz="2800"/>
              <a:t> </a:t>
            </a:r>
            <a:r>
              <a:rPr lang="en-US" sz="2800" err="1"/>
              <a:t>codziennym</a:t>
            </a:r>
            <a:r>
              <a:rPr lang="en-US" sz="2800"/>
              <a:t> </a:t>
            </a:r>
            <a:r>
              <a:rPr lang="en-US" sz="2800" err="1"/>
              <a:t>źródeł</a:t>
            </a:r>
            <a:r>
              <a:rPr lang="en-US" sz="2800"/>
              <a:t> </a:t>
            </a:r>
            <a:r>
              <a:rPr lang="en-US" sz="2800" err="1"/>
              <a:t>infradźwięków</a:t>
            </a:r>
            <a:r>
              <a:rPr lang="en-US" sz="2800"/>
              <a:t>.</a:t>
            </a:r>
            <a:endParaRPr lang="en-US" sz="2800">
              <a:cs typeface="Calibri"/>
            </a:endParaRPr>
          </a:p>
        </p:txBody>
      </p:sp>
      <p:sp>
        <p:nvSpPr>
          <p:cNvPr id="25" name="Freeform 5">
            <a:extLst>
              <a:ext uri="{FF2B5EF4-FFF2-40B4-BE49-F238E27FC236}">
                <a16:creationId xmlns:a16="http://schemas.microsoft.com/office/drawing/2014/main" id="{09C89D1D-8C73-4FE3-BB9A-0A66D0F9C2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82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4" name="Grafika 4" descr="Ucho">
            <a:extLst>
              <a:ext uri="{FF2B5EF4-FFF2-40B4-BE49-F238E27FC236}">
                <a16:creationId xmlns:a16="http://schemas.microsoft.com/office/drawing/2014/main" id="{754C7B6F-B94C-467F-9D71-2538DF28F4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47011" y="2422740"/>
            <a:ext cx="2560931" cy="2560931"/>
          </a:xfrm>
          <a:prstGeom prst="rect">
            <a:avLst/>
          </a:prstGeom>
        </p:spPr>
      </p:pic>
    </p:spTree>
    <p:extLst>
      <p:ext uri="{BB962C8B-B14F-4D97-AF65-F5344CB8AC3E}">
        <p14:creationId xmlns:p14="http://schemas.microsoft.com/office/powerpoint/2010/main" val="365335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4">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31C30E6-CA3B-4122-ABA3-4468290EF2E7}"/>
              </a:ext>
            </a:extLst>
          </p:cNvPr>
          <p:cNvSpPr>
            <a:spLocks noGrp="1"/>
          </p:cNvSpPr>
          <p:nvPr>
            <p:ph type="title"/>
          </p:nvPr>
        </p:nvSpPr>
        <p:spPr>
          <a:xfrm>
            <a:off x="1000451" y="1279345"/>
            <a:ext cx="5568995" cy="1457002"/>
          </a:xfrm>
        </p:spPr>
        <p:txBody>
          <a:bodyPr vert="horz" lIns="91440" tIns="45720" rIns="91440" bIns="45720" rtlCol="0" anchor="b">
            <a:normAutofit/>
          </a:bodyPr>
          <a:lstStyle/>
          <a:p>
            <a:r>
              <a:rPr lang="en-US" b="1" kern="1200">
                <a:solidFill>
                  <a:schemeClr val="tx1"/>
                </a:solidFill>
                <a:highlight>
                  <a:srgbClr val="C0C0C0"/>
                </a:highlight>
                <a:latin typeface="+mj-lt"/>
                <a:ea typeface="+mj-ea"/>
                <a:cs typeface="+mj-cs"/>
              </a:rPr>
              <a:t>KTO SŁYSZY INFRADŹWIĘKI?</a:t>
            </a:r>
            <a:endParaRPr lang="en-US" kern="1200">
              <a:solidFill>
                <a:schemeClr val="tx1"/>
              </a:solidFill>
              <a:latin typeface="+mj-lt"/>
              <a:ea typeface="+mj-ea"/>
              <a:cs typeface="+mj-cs"/>
            </a:endParaRPr>
          </a:p>
        </p:txBody>
      </p:sp>
      <p:grpSp>
        <p:nvGrpSpPr>
          <p:cNvPr id="21" name="Group 16">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518649"/>
            <a:ext cx="1128382" cy="847206"/>
            <a:chOff x="8183879" y="1000124"/>
            <a:chExt cx="1562267" cy="1172973"/>
          </a:xfrm>
        </p:grpSpPr>
        <p:sp>
          <p:nvSpPr>
            <p:cNvPr id="22"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pole tekstowe 2">
            <a:extLst>
              <a:ext uri="{FF2B5EF4-FFF2-40B4-BE49-F238E27FC236}">
                <a16:creationId xmlns:a16="http://schemas.microsoft.com/office/drawing/2014/main" id="{8F64003A-6CBA-4956-A52B-779C93E35C60}"/>
              </a:ext>
            </a:extLst>
          </p:cNvPr>
          <p:cNvSpPr txBox="1"/>
          <p:nvPr/>
        </p:nvSpPr>
        <p:spPr>
          <a:xfrm>
            <a:off x="1000450" y="3067026"/>
            <a:ext cx="5568991" cy="2968014"/>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800" b="1" err="1"/>
              <a:t>Infradźwięki</a:t>
            </a:r>
            <a:r>
              <a:rPr lang="en-US" sz="2800"/>
              <a:t> </a:t>
            </a:r>
            <a:r>
              <a:rPr lang="en-US" sz="2800" err="1"/>
              <a:t>są</a:t>
            </a:r>
            <a:r>
              <a:rPr lang="en-US" sz="2800"/>
              <a:t> </a:t>
            </a:r>
            <a:r>
              <a:rPr lang="en-US" sz="2800" err="1"/>
              <a:t>słyszalne</a:t>
            </a:r>
            <a:r>
              <a:rPr lang="en-US" sz="2800"/>
              <a:t> </a:t>
            </a:r>
            <a:r>
              <a:rPr lang="en-US" sz="2800" err="1"/>
              <a:t>przez</a:t>
            </a:r>
            <a:r>
              <a:rPr lang="en-US" sz="2800"/>
              <a:t> </a:t>
            </a:r>
            <a:r>
              <a:rPr lang="en-US" sz="2800" err="1"/>
              <a:t>niektóre</a:t>
            </a:r>
            <a:r>
              <a:rPr lang="en-US" sz="2800"/>
              <a:t> </a:t>
            </a:r>
            <a:r>
              <a:rPr lang="en-US" sz="2800" err="1"/>
              <a:t>zwierzęta</a:t>
            </a:r>
            <a:r>
              <a:rPr lang="en-US" sz="2800"/>
              <a:t>, </a:t>
            </a:r>
            <a:r>
              <a:rPr lang="en-US" sz="2800" err="1"/>
              <a:t>które</a:t>
            </a:r>
            <a:r>
              <a:rPr lang="en-US" sz="2800"/>
              <a:t> </a:t>
            </a:r>
            <a:r>
              <a:rPr lang="en-US" sz="2800" err="1"/>
              <a:t>porozumiewają</a:t>
            </a:r>
            <a:r>
              <a:rPr lang="en-US" sz="2800"/>
              <a:t> </a:t>
            </a:r>
            <a:r>
              <a:rPr lang="en-US" sz="2800" err="1"/>
              <a:t>się</a:t>
            </a:r>
            <a:r>
              <a:rPr lang="en-US" sz="2800"/>
              <a:t> za ich </a:t>
            </a:r>
            <a:r>
              <a:rPr lang="en-US" sz="2800" err="1"/>
              <a:t>pośrednictwem</a:t>
            </a:r>
            <a:r>
              <a:rPr lang="en-US" sz="2800"/>
              <a:t>, </a:t>
            </a:r>
            <a:r>
              <a:rPr lang="en-US" sz="2800" err="1"/>
              <a:t>i</a:t>
            </a:r>
            <a:r>
              <a:rPr lang="en-US" sz="2800"/>
              <a:t> to </a:t>
            </a:r>
            <a:r>
              <a:rPr lang="en-US" sz="2800" err="1"/>
              <a:t>na</a:t>
            </a:r>
            <a:r>
              <a:rPr lang="en-US" sz="2800"/>
              <a:t> </a:t>
            </a:r>
            <a:r>
              <a:rPr lang="en-US" sz="2800" err="1"/>
              <a:t>duże</a:t>
            </a:r>
            <a:r>
              <a:rPr lang="en-US" sz="2800"/>
              <a:t> </a:t>
            </a:r>
            <a:r>
              <a:rPr lang="en-US" sz="2800" err="1"/>
              <a:t>odległości</a:t>
            </a:r>
            <a:r>
              <a:rPr lang="en-US" sz="2800"/>
              <a:t>. Do </a:t>
            </a:r>
            <a:r>
              <a:rPr lang="en-US" sz="2800" err="1"/>
              <a:t>takich</a:t>
            </a:r>
            <a:r>
              <a:rPr lang="en-US" sz="2800"/>
              <a:t> </a:t>
            </a:r>
            <a:r>
              <a:rPr lang="en-US" sz="2800" err="1"/>
              <a:t>zwierząt</a:t>
            </a:r>
            <a:r>
              <a:rPr lang="en-US" sz="2800"/>
              <a:t> </a:t>
            </a:r>
            <a:r>
              <a:rPr lang="en-US" sz="2800" err="1"/>
              <a:t>należą</a:t>
            </a:r>
            <a:r>
              <a:rPr lang="en-US" sz="2800"/>
              <a:t> </a:t>
            </a:r>
            <a:r>
              <a:rPr lang="en-US" sz="2800" err="1"/>
              <a:t>między</a:t>
            </a:r>
            <a:r>
              <a:rPr lang="en-US" sz="2800"/>
              <a:t> </a:t>
            </a:r>
            <a:r>
              <a:rPr lang="en-US" sz="2800" err="1"/>
              <a:t>innymi</a:t>
            </a:r>
            <a:r>
              <a:rPr lang="en-US" sz="2800"/>
              <a:t> </a:t>
            </a:r>
            <a:r>
              <a:rPr lang="en-US" sz="2800" err="1"/>
              <a:t>żyrafy</a:t>
            </a:r>
            <a:r>
              <a:rPr lang="en-US" sz="2800"/>
              <a:t>, </a:t>
            </a:r>
            <a:r>
              <a:rPr lang="en-US" sz="2800" err="1"/>
              <a:t>słonie</a:t>
            </a:r>
            <a:r>
              <a:rPr lang="en-US" sz="2800"/>
              <a:t> </a:t>
            </a:r>
            <a:r>
              <a:rPr lang="en-US" sz="2800" err="1"/>
              <a:t>czy</a:t>
            </a:r>
            <a:r>
              <a:rPr lang="en-US" sz="2800"/>
              <a:t> </a:t>
            </a:r>
            <a:r>
              <a:rPr lang="en-US" sz="2800" err="1"/>
              <a:t>wieloryby</a:t>
            </a:r>
            <a:r>
              <a:rPr lang="en-US" sz="2800"/>
              <a:t>.</a:t>
            </a:r>
            <a:endParaRPr lang="en-US" sz="2800">
              <a:cs typeface="Calibri"/>
            </a:endParaRPr>
          </a:p>
        </p:txBody>
      </p:sp>
      <p:pic>
        <p:nvPicPr>
          <p:cNvPr id="4" name="Grafika 4" descr="Wieloryb">
            <a:extLst>
              <a:ext uri="{FF2B5EF4-FFF2-40B4-BE49-F238E27FC236}">
                <a16:creationId xmlns:a16="http://schemas.microsoft.com/office/drawing/2014/main" id="{5EF9CB0B-C7A6-490F-8AB4-CF5A905BB0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04587" y="1365855"/>
            <a:ext cx="4157122" cy="4157122"/>
          </a:xfrm>
          <a:prstGeom prst="rect">
            <a:avLst/>
          </a:prstGeom>
        </p:spPr>
      </p:pic>
    </p:spTree>
    <p:extLst>
      <p:ext uri="{BB962C8B-B14F-4D97-AF65-F5344CB8AC3E}">
        <p14:creationId xmlns:p14="http://schemas.microsoft.com/office/powerpoint/2010/main" val="140875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038836-6513-4BD1-9AB3-71B952DB1B8B}"/>
              </a:ext>
            </a:extLst>
          </p:cNvPr>
          <p:cNvSpPr>
            <a:spLocks noGrp="1"/>
          </p:cNvSpPr>
          <p:nvPr>
            <p:ph type="title"/>
          </p:nvPr>
        </p:nvSpPr>
        <p:spPr>
          <a:xfrm>
            <a:off x="965199" y="851517"/>
            <a:ext cx="5130795" cy="1461778"/>
          </a:xfrm>
        </p:spPr>
        <p:txBody>
          <a:bodyPr vert="horz" lIns="91440" tIns="45720" rIns="91440" bIns="45720" rtlCol="0" anchor="ctr">
            <a:normAutofit/>
          </a:bodyPr>
          <a:lstStyle/>
          <a:p>
            <a:r>
              <a:rPr lang="en-US" sz="4000" b="1" kern="1200">
                <a:solidFill>
                  <a:schemeClr val="tx1"/>
                </a:solidFill>
                <a:latin typeface="+mj-lt"/>
                <a:ea typeface="+mj-ea"/>
                <a:cs typeface="+mj-cs"/>
              </a:rPr>
              <a:t>ZASTOSOWANIE INFRADŹWIĘKÓW</a:t>
            </a:r>
            <a:endParaRPr lang="en-US" sz="4000" kern="1200">
              <a:solidFill>
                <a:schemeClr val="tx1"/>
              </a:solidFill>
              <a:latin typeface="+mj-lt"/>
              <a:ea typeface="+mj-ea"/>
              <a:cs typeface="+mj-cs"/>
            </a:endParaRPr>
          </a:p>
        </p:txBody>
      </p:sp>
      <p:sp>
        <p:nvSpPr>
          <p:cNvPr id="3" name="pole tekstowe 2">
            <a:extLst>
              <a:ext uri="{FF2B5EF4-FFF2-40B4-BE49-F238E27FC236}">
                <a16:creationId xmlns:a16="http://schemas.microsoft.com/office/drawing/2014/main" id="{8B4E6612-FEDA-4066-9CB7-5D7589A9EE49}"/>
              </a:ext>
            </a:extLst>
          </p:cNvPr>
          <p:cNvSpPr txBox="1"/>
          <p:nvPr/>
        </p:nvSpPr>
        <p:spPr>
          <a:xfrm>
            <a:off x="965200" y="2470248"/>
            <a:ext cx="4048344" cy="353623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3200" b="1" err="1"/>
              <a:t>Infradźwięki</a:t>
            </a:r>
            <a:r>
              <a:rPr lang="en-US" sz="3200"/>
              <a:t> </a:t>
            </a:r>
            <a:r>
              <a:rPr lang="en-US" sz="3200" err="1"/>
              <a:t>mają</a:t>
            </a:r>
            <a:r>
              <a:rPr lang="en-US" sz="3200"/>
              <a:t> </a:t>
            </a:r>
            <a:r>
              <a:rPr lang="en-US" sz="3200" err="1"/>
              <a:t>zastosowanie</a:t>
            </a:r>
            <a:r>
              <a:rPr lang="en-US" sz="3200"/>
              <a:t> w </a:t>
            </a:r>
            <a:r>
              <a:rPr lang="en-US" sz="3200" u="sng" err="1"/>
              <a:t>echolokacji</a:t>
            </a:r>
            <a:r>
              <a:rPr lang="en-US" sz="3200"/>
              <a:t>. </a:t>
            </a:r>
            <a:r>
              <a:rPr lang="en-US" sz="3200" err="1"/>
              <a:t>Niektóre</a:t>
            </a:r>
            <a:r>
              <a:rPr lang="en-US" sz="3200"/>
              <a:t> </a:t>
            </a:r>
            <a:r>
              <a:rPr lang="en-US" sz="3200" err="1"/>
              <a:t>zwierzęta</a:t>
            </a:r>
            <a:r>
              <a:rPr lang="en-US" sz="3200"/>
              <a:t> </a:t>
            </a:r>
            <a:r>
              <a:rPr lang="en-US" sz="3200" err="1"/>
              <a:t>wysyłają</a:t>
            </a:r>
            <a:r>
              <a:rPr lang="en-US" sz="3200"/>
              <a:t> </a:t>
            </a:r>
            <a:r>
              <a:rPr lang="en-US" sz="3200" err="1"/>
              <a:t>i</a:t>
            </a:r>
            <a:r>
              <a:rPr lang="en-US" sz="3200"/>
              <a:t> </a:t>
            </a:r>
            <a:r>
              <a:rPr lang="en-US" sz="3200" err="1"/>
              <a:t>rejestrują</a:t>
            </a:r>
            <a:r>
              <a:rPr lang="en-US" sz="3200"/>
              <a:t> </a:t>
            </a:r>
            <a:r>
              <a:rPr lang="en-US" sz="3200" err="1"/>
              <a:t>dźwięki</a:t>
            </a:r>
            <a:r>
              <a:rPr lang="en-US" sz="3200"/>
              <a:t> </a:t>
            </a:r>
            <a:r>
              <a:rPr lang="en-US" sz="3200" err="1"/>
              <a:t>niesłyszalne</a:t>
            </a:r>
            <a:r>
              <a:rPr lang="en-US" sz="3200"/>
              <a:t> </a:t>
            </a:r>
            <a:r>
              <a:rPr lang="en-US" sz="3200" err="1"/>
              <a:t>dla</a:t>
            </a:r>
            <a:r>
              <a:rPr lang="en-US" sz="3200"/>
              <a:t> </a:t>
            </a:r>
            <a:r>
              <a:rPr lang="en-US" sz="3200" err="1"/>
              <a:t>człowieka</a:t>
            </a:r>
            <a:r>
              <a:rPr lang="en-US" sz="3200"/>
              <a:t>. </a:t>
            </a:r>
            <a:endParaRPr lang="en-US" sz="3200">
              <a:cs typeface="Calibri"/>
            </a:endParaRPr>
          </a:p>
        </p:txBody>
      </p:sp>
      <p:sp>
        <p:nvSpPr>
          <p:cNvPr id="11" name="Freeform: Shape 10">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fika 4" descr="Nietoperze">
            <a:extLst>
              <a:ext uri="{FF2B5EF4-FFF2-40B4-BE49-F238E27FC236}">
                <a16:creationId xmlns:a16="http://schemas.microsoft.com/office/drawing/2014/main" id="{AD71C6B8-06FA-4CCA-BBEC-6E1C3E3B7D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395321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braz 3" descr="Obraz zawierający ptak, siedzi, małe, zewnętrzne&#10;&#10;Opis wygenerowany automatycznie">
            <a:extLst>
              <a:ext uri="{FF2B5EF4-FFF2-40B4-BE49-F238E27FC236}">
                <a16:creationId xmlns:a16="http://schemas.microsoft.com/office/drawing/2014/main" id="{2AAD47F5-C4AE-4F66-BDF0-B7B431F22B4F}"/>
              </a:ext>
            </a:extLst>
          </p:cNvPr>
          <p:cNvPicPr>
            <a:picLocks noChangeAspect="1"/>
          </p:cNvPicPr>
          <p:nvPr/>
        </p:nvPicPr>
        <p:blipFill>
          <a:blip r:embed="rId2"/>
          <a:stretch>
            <a:fillRect/>
          </a:stretch>
        </p:blipFill>
        <p:spPr>
          <a:xfrm>
            <a:off x="838919" y="1280784"/>
            <a:ext cx="4456981" cy="5005716"/>
          </a:xfrm>
          <a:prstGeom prst="rect">
            <a:avLst/>
          </a:prstGeom>
        </p:spPr>
      </p:pic>
      <p:pic>
        <p:nvPicPr>
          <p:cNvPr id="4" name="Obraz 4" descr="Obraz zawierający wewnątrz, osoba, trzymający, telewizja&#10;&#10;Opis wygenerowany automatycznie">
            <a:extLst>
              <a:ext uri="{FF2B5EF4-FFF2-40B4-BE49-F238E27FC236}">
                <a16:creationId xmlns:a16="http://schemas.microsoft.com/office/drawing/2014/main" id="{592220A7-BD72-4389-9ED4-0ACEC4038CBB}"/>
              </a:ext>
            </a:extLst>
          </p:cNvPr>
          <p:cNvPicPr>
            <a:picLocks noChangeAspect="1"/>
          </p:cNvPicPr>
          <p:nvPr/>
        </p:nvPicPr>
        <p:blipFill>
          <a:blip r:embed="rId3"/>
          <a:stretch>
            <a:fillRect/>
          </a:stretch>
        </p:blipFill>
        <p:spPr>
          <a:xfrm>
            <a:off x="5359400" y="1266406"/>
            <a:ext cx="5308600" cy="5020094"/>
          </a:xfrm>
          <a:prstGeom prst="rect">
            <a:avLst/>
          </a:prstGeom>
        </p:spPr>
      </p:pic>
      <p:sp>
        <p:nvSpPr>
          <p:cNvPr id="2" name="Tytuł 1">
            <a:extLst>
              <a:ext uri="{FF2B5EF4-FFF2-40B4-BE49-F238E27FC236}">
                <a16:creationId xmlns:a16="http://schemas.microsoft.com/office/drawing/2014/main" id="{6AFD3159-2305-42D3-918B-FBA6E6E8DE0F}"/>
              </a:ext>
            </a:extLst>
          </p:cNvPr>
          <p:cNvSpPr>
            <a:spLocks noGrp="1"/>
          </p:cNvSpPr>
          <p:nvPr>
            <p:ph type="title"/>
          </p:nvPr>
        </p:nvSpPr>
        <p:spPr>
          <a:xfrm>
            <a:off x="838200" y="562271"/>
            <a:ext cx="10515600" cy="1128417"/>
          </a:xfrm>
        </p:spPr>
        <p:txBody>
          <a:bodyPr anchor="ctr">
            <a:normAutofit/>
          </a:bodyPr>
          <a:lstStyle/>
          <a:p>
            <a:r>
              <a:rPr lang="pl-PL" sz="3600" b="1">
                <a:highlight>
                  <a:srgbClr val="C0C0C0"/>
                </a:highlight>
                <a:cs typeface="Calibri Light"/>
              </a:rPr>
              <a:t>CIEKAWOSTKI</a:t>
            </a:r>
            <a:br>
              <a:rPr lang="pl-PL" sz="3600" b="1">
                <a:cs typeface="Calibri Light"/>
              </a:rPr>
            </a:br>
            <a:endParaRPr lang="pl-PL" sz="3600" b="1">
              <a:cs typeface="Calibri Light"/>
            </a:endParaRPr>
          </a:p>
        </p:txBody>
      </p:sp>
    </p:spTree>
    <p:extLst>
      <p:ext uri="{BB962C8B-B14F-4D97-AF65-F5344CB8AC3E}">
        <p14:creationId xmlns:p14="http://schemas.microsoft.com/office/powerpoint/2010/main" val="6373753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Panoramiczny</PresentationFormat>
  <Slides>19</Slides>
  <Notes>0</Notes>
  <HiddenSlides>0</HiddenSlide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INFRADŹWIĘKI I ULTRADŻWIĘKI</vt:lpstr>
      <vt:lpstr>INFRADŹWIĘKI  - CO TO</vt:lpstr>
      <vt:lpstr>ŹRÓDŁA INFRADŹWIĘKÓW</vt:lpstr>
      <vt:lpstr>ANTROPOGENICZNE</vt:lpstr>
      <vt:lpstr>JAK WPŁYWA NA ORGANIZM CZŁOWIEKA</vt:lpstr>
      <vt:lpstr>SKUTKI UBOCZNE NARAŻENIA NA WYSOKIE INFRADŹWIĘKI</vt:lpstr>
      <vt:lpstr>KTO SŁYSZY INFRADŹWIĘKI?</vt:lpstr>
      <vt:lpstr>ZASTOSOWANIE INFRADŹWIĘKÓW</vt:lpstr>
      <vt:lpstr>CIEKAWOSTKI </vt:lpstr>
      <vt:lpstr>ULTRADŹWIĘKI - CO TO</vt:lpstr>
      <vt:lpstr>ZASTOSOWANIE ULTRADŹWIĘKÓW</vt:lpstr>
      <vt:lpstr>Prezentacja programu PowerPoint</vt:lpstr>
      <vt:lpstr>Prezentacja programu PowerPoint</vt:lpstr>
      <vt:lpstr>ULTRADŹWIĘKI W NATURZE</vt:lpstr>
      <vt:lpstr>Prezentacja programu PowerPoint</vt:lpstr>
      <vt:lpstr>METODY WYTWARZANIA ULTRADŹWIĘKÓW</vt:lpstr>
      <vt:lpstr>SKUTKI UBOCZNE</vt:lpstr>
      <vt:lpstr>CIEKAWOSTKI</vt:lpstr>
      <vt:lpstr>DZIĘKUJE ZA UWAGĘ :) PREZENTACJE PRZYGOTOWAŁA ROKSANA WOJTALAK KL. 2EP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revision>2</cp:revision>
  <dcterms:created xsi:type="dcterms:W3CDTF">2020-11-26T13:22:39Z</dcterms:created>
  <dcterms:modified xsi:type="dcterms:W3CDTF">2021-02-22T08:02:53Z</dcterms:modified>
</cp:coreProperties>
</file>